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175"/>
  </p:notesMasterIdLst>
  <p:handoutMasterIdLst>
    <p:handoutMasterId r:id="rId176"/>
  </p:handoutMasterIdLst>
  <p:sldIdLst>
    <p:sldId id="256" r:id="rId2"/>
    <p:sldId id="257" r:id="rId3"/>
    <p:sldId id="457" r:id="rId4"/>
    <p:sldId id="297" r:id="rId5"/>
    <p:sldId id="279" r:id="rId6"/>
    <p:sldId id="266" r:id="rId7"/>
    <p:sldId id="280" r:id="rId8"/>
    <p:sldId id="276" r:id="rId9"/>
    <p:sldId id="268" r:id="rId10"/>
    <p:sldId id="282" r:id="rId11"/>
    <p:sldId id="288" r:id="rId12"/>
    <p:sldId id="456" r:id="rId13"/>
    <p:sldId id="306" r:id="rId14"/>
    <p:sldId id="289" r:id="rId15"/>
    <p:sldId id="303" r:id="rId16"/>
    <p:sldId id="291" r:id="rId17"/>
    <p:sldId id="290" r:id="rId18"/>
    <p:sldId id="294" r:id="rId19"/>
    <p:sldId id="296" r:id="rId20"/>
    <p:sldId id="284" r:id="rId21"/>
    <p:sldId id="275" r:id="rId22"/>
    <p:sldId id="293" r:id="rId23"/>
    <p:sldId id="295" r:id="rId24"/>
    <p:sldId id="278" r:id="rId25"/>
    <p:sldId id="307" r:id="rId26"/>
    <p:sldId id="283" r:id="rId27"/>
    <p:sldId id="281" r:id="rId28"/>
    <p:sldId id="298" r:id="rId29"/>
    <p:sldId id="272" r:id="rId30"/>
    <p:sldId id="270" r:id="rId31"/>
    <p:sldId id="271" r:id="rId32"/>
    <p:sldId id="277" r:id="rId33"/>
    <p:sldId id="273" r:id="rId34"/>
    <p:sldId id="304" r:id="rId35"/>
    <p:sldId id="300" r:id="rId36"/>
    <p:sldId id="308" r:id="rId37"/>
    <p:sldId id="363" r:id="rId38"/>
    <p:sldId id="299" r:id="rId39"/>
    <p:sldId id="301" r:id="rId40"/>
    <p:sldId id="292" r:id="rId41"/>
    <p:sldId id="305" r:id="rId42"/>
    <p:sldId id="309" r:id="rId43"/>
    <p:sldId id="330" r:id="rId44"/>
    <p:sldId id="302" r:id="rId45"/>
    <p:sldId id="351" r:id="rId46"/>
    <p:sldId id="311" r:id="rId47"/>
    <p:sldId id="312" r:id="rId48"/>
    <p:sldId id="325" r:id="rId49"/>
    <p:sldId id="326" r:id="rId50"/>
    <p:sldId id="313" r:id="rId51"/>
    <p:sldId id="314" r:id="rId52"/>
    <p:sldId id="315" r:id="rId53"/>
    <p:sldId id="322" r:id="rId54"/>
    <p:sldId id="316" r:id="rId55"/>
    <p:sldId id="317" r:id="rId56"/>
    <p:sldId id="323" r:id="rId57"/>
    <p:sldId id="362" r:id="rId58"/>
    <p:sldId id="319" r:id="rId59"/>
    <p:sldId id="345" r:id="rId60"/>
    <p:sldId id="324" r:id="rId61"/>
    <p:sldId id="329" r:id="rId62"/>
    <p:sldId id="320" r:id="rId63"/>
    <p:sldId id="336" r:id="rId64"/>
    <p:sldId id="337" r:id="rId65"/>
    <p:sldId id="343" r:id="rId66"/>
    <p:sldId id="321" r:id="rId67"/>
    <p:sldId id="338" r:id="rId68"/>
    <p:sldId id="327" r:id="rId69"/>
    <p:sldId id="334" r:id="rId70"/>
    <p:sldId id="350" r:id="rId71"/>
    <p:sldId id="346" r:id="rId72"/>
    <p:sldId id="339" r:id="rId73"/>
    <p:sldId id="361" r:id="rId74"/>
    <p:sldId id="332" r:id="rId75"/>
    <p:sldId id="347" r:id="rId76"/>
    <p:sldId id="348" r:id="rId77"/>
    <p:sldId id="353" r:id="rId78"/>
    <p:sldId id="364" r:id="rId79"/>
    <p:sldId id="349" r:id="rId80"/>
    <p:sldId id="459" r:id="rId81"/>
    <p:sldId id="460" r:id="rId82"/>
    <p:sldId id="352" r:id="rId83"/>
    <p:sldId id="387" r:id="rId84"/>
    <p:sldId id="388" r:id="rId85"/>
    <p:sldId id="365" r:id="rId86"/>
    <p:sldId id="390" r:id="rId87"/>
    <p:sldId id="391" r:id="rId88"/>
    <p:sldId id="368" r:id="rId89"/>
    <p:sldId id="366" r:id="rId90"/>
    <p:sldId id="367" r:id="rId91"/>
    <p:sldId id="450" r:id="rId92"/>
    <p:sldId id="451" r:id="rId93"/>
    <p:sldId id="455" r:id="rId94"/>
    <p:sldId id="452" r:id="rId95"/>
    <p:sldId id="453" r:id="rId96"/>
    <p:sldId id="454" r:id="rId97"/>
    <p:sldId id="385" r:id="rId98"/>
    <p:sldId id="386" r:id="rId99"/>
    <p:sldId id="431" r:id="rId100"/>
    <p:sldId id="369" r:id="rId101"/>
    <p:sldId id="461" r:id="rId102"/>
    <p:sldId id="462" r:id="rId103"/>
    <p:sldId id="371" r:id="rId104"/>
    <p:sldId id="382" r:id="rId105"/>
    <p:sldId id="381" r:id="rId106"/>
    <p:sldId id="374" r:id="rId107"/>
    <p:sldId id="375" r:id="rId108"/>
    <p:sldId id="376" r:id="rId109"/>
    <p:sldId id="393" r:id="rId110"/>
    <p:sldId id="378" r:id="rId111"/>
    <p:sldId id="377" r:id="rId112"/>
    <p:sldId id="379" r:id="rId113"/>
    <p:sldId id="383" r:id="rId114"/>
    <p:sldId id="384" r:id="rId115"/>
    <p:sldId id="380" r:id="rId116"/>
    <p:sldId id="372" r:id="rId117"/>
    <p:sldId id="408" r:id="rId118"/>
    <p:sldId id="409" r:id="rId119"/>
    <p:sldId id="407" r:id="rId120"/>
    <p:sldId id="331" r:id="rId121"/>
    <p:sldId id="389" r:id="rId122"/>
    <p:sldId id="340" r:id="rId123"/>
    <p:sldId id="354" r:id="rId124"/>
    <p:sldId id="410" r:id="rId125"/>
    <p:sldId id="355" r:id="rId126"/>
    <p:sldId id="411" r:id="rId127"/>
    <p:sldId id="356" r:id="rId128"/>
    <p:sldId id="357" r:id="rId129"/>
    <p:sldId id="358" r:id="rId130"/>
    <p:sldId id="412" r:id="rId131"/>
    <p:sldId id="359" r:id="rId132"/>
    <p:sldId id="413" r:id="rId133"/>
    <p:sldId id="360" r:id="rId134"/>
    <p:sldId id="397" r:id="rId135"/>
    <p:sldId id="396" r:id="rId136"/>
    <p:sldId id="398" r:id="rId137"/>
    <p:sldId id="399" r:id="rId138"/>
    <p:sldId id="400" r:id="rId139"/>
    <p:sldId id="401" r:id="rId140"/>
    <p:sldId id="416" r:id="rId141"/>
    <p:sldId id="403" r:id="rId142"/>
    <p:sldId id="414" r:id="rId143"/>
    <p:sldId id="415" r:id="rId144"/>
    <p:sldId id="417" r:id="rId145"/>
    <p:sldId id="423" r:id="rId146"/>
    <p:sldId id="425" r:id="rId147"/>
    <p:sldId id="419" r:id="rId148"/>
    <p:sldId id="420" r:id="rId149"/>
    <p:sldId id="422" r:id="rId150"/>
    <p:sldId id="421" r:id="rId151"/>
    <p:sldId id="424" r:id="rId152"/>
    <p:sldId id="427" r:id="rId153"/>
    <p:sldId id="428" r:id="rId154"/>
    <p:sldId id="429" r:id="rId155"/>
    <p:sldId id="430" r:id="rId156"/>
    <p:sldId id="426" r:id="rId157"/>
    <p:sldId id="432" r:id="rId158"/>
    <p:sldId id="435" r:id="rId159"/>
    <p:sldId id="436" r:id="rId160"/>
    <p:sldId id="437" r:id="rId161"/>
    <p:sldId id="438" r:id="rId162"/>
    <p:sldId id="441" r:id="rId163"/>
    <p:sldId id="439" r:id="rId164"/>
    <p:sldId id="440" r:id="rId165"/>
    <p:sldId id="442" r:id="rId166"/>
    <p:sldId id="443" r:id="rId167"/>
    <p:sldId id="444" r:id="rId168"/>
    <p:sldId id="445" r:id="rId169"/>
    <p:sldId id="446" r:id="rId170"/>
    <p:sldId id="447" r:id="rId171"/>
    <p:sldId id="448" r:id="rId172"/>
    <p:sldId id="449" r:id="rId173"/>
    <p:sldId id="458" r:id="rId17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7" autoAdjust="0"/>
    <p:restoredTop sz="94660"/>
  </p:normalViewPr>
  <p:slideViewPr>
    <p:cSldViewPr>
      <p:cViewPr varScale="1">
        <p:scale>
          <a:sx n="88" d="100"/>
          <a:sy n="88" d="100"/>
        </p:scale>
        <p:origin x="1195" y="6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presProps" Target="presProps.xml"/><Relationship Id="rId172" Type="http://schemas.openxmlformats.org/officeDocument/2006/relationships/slide" Target="slides/slide17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tableStyles" Target="tableStyle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handoutMaster" Target="handoutMasters/handoutMaster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32DBAD1-2C21-47EF-829E-16587CB4B50E}"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pPr rtl="1"/>
          <a:endParaRPr lang="fa-IR"/>
        </a:p>
      </dgm:t>
    </dgm:pt>
    <dgm:pt modelId="{BDCC5DA2-0852-42A7-B748-7C92E481D19F}">
      <dgm:prSet phldrT="[Text]"/>
      <dgm:spPr/>
      <dgm:t>
        <a:bodyPr/>
        <a:lstStyle/>
        <a:p>
          <a:pPr rtl="1"/>
          <a:r>
            <a:rPr lang="en-US" dirty="0" smtClean="0"/>
            <a:t>RLC</a:t>
          </a:r>
          <a:endParaRPr lang="fa-IR" dirty="0"/>
        </a:p>
      </dgm:t>
    </dgm:pt>
    <dgm:pt modelId="{48C31AD4-0B33-41B6-8898-912AEDCD5D56}" type="parTrans" cxnId="{43BBF04E-42A1-4751-8E3E-2747D26F5545}">
      <dgm:prSet/>
      <dgm:spPr/>
      <dgm:t>
        <a:bodyPr/>
        <a:lstStyle/>
        <a:p>
          <a:pPr rtl="1"/>
          <a:endParaRPr lang="fa-IR"/>
        </a:p>
      </dgm:t>
    </dgm:pt>
    <dgm:pt modelId="{301F5031-F639-45E8-9410-8A6A7D9DD8B5}" type="sibTrans" cxnId="{43BBF04E-42A1-4751-8E3E-2747D26F5545}">
      <dgm:prSet/>
      <dgm:spPr/>
      <dgm:t>
        <a:bodyPr/>
        <a:lstStyle/>
        <a:p>
          <a:pPr rtl="1"/>
          <a:endParaRPr lang="fa-IR"/>
        </a:p>
      </dgm:t>
    </dgm:pt>
    <dgm:pt modelId="{38F29EED-DA99-4A3A-B61C-BC9794584584}">
      <dgm:prSet phldrT="[Text]"/>
      <dgm:spPr/>
      <dgm:t>
        <a:bodyPr/>
        <a:lstStyle/>
        <a:p>
          <a:pPr rtl="1"/>
          <a:r>
            <a:rPr lang="en-US" dirty="0" smtClean="0"/>
            <a:t>MAC</a:t>
          </a:r>
          <a:endParaRPr lang="fa-IR" dirty="0"/>
        </a:p>
      </dgm:t>
    </dgm:pt>
    <dgm:pt modelId="{BD06F7BE-F738-47D3-8ECE-FE895FC9D6C1}" type="parTrans" cxnId="{F747E771-8136-4531-9183-3327F5291DA4}">
      <dgm:prSet/>
      <dgm:spPr/>
      <dgm:t>
        <a:bodyPr/>
        <a:lstStyle/>
        <a:p>
          <a:pPr rtl="1"/>
          <a:endParaRPr lang="fa-IR"/>
        </a:p>
      </dgm:t>
    </dgm:pt>
    <dgm:pt modelId="{F508C5D1-7BE9-44EE-A405-0E6ADC94F0B4}" type="sibTrans" cxnId="{F747E771-8136-4531-9183-3327F5291DA4}">
      <dgm:prSet/>
      <dgm:spPr/>
      <dgm:t>
        <a:bodyPr/>
        <a:lstStyle/>
        <a:p>
          <a:pPr rtl="1"/>
          <a:endParaRPr lang="fa-IR"/>
        </a:p>
      </dgm:t>
    </dgm:pt>
    <dgm:pt modelId="{ABCA1280-0806-4D08-8BEE-0E37B0E62A4B}">
      <dgm:prSet phldrT="[Text]"/>
      <dgm:spPr/>
      <dgm:t>
        <a:bodyPr/>
        <a:lstStyle/>
        <a:p>
          <a:pPr rtl="1"/>
          <a:r>
            <a:rPr lang="en-US" dirty="0" smtClean="0"/>
            <a:t>PHY</a:t>
          </a:r>
          <a:endParaRPr lang="fa-IR" dirty="0"/>
        </a:p>
      </dgm:t>
    </dgm:pt>
    <dgm:pt modelId="{EFE43C7D-6776-4904-9D50-23AA821184AB}" type="parTrans" cxnId="{5EFF1234-B00E-48C1-8A35-CAA57AA265D5}">
      <dgm:prSet/>
      <dgm:spPr/>
      <dgm:t>
        <a:bodyPr/>
        <a:lstStyle/>
        <a:p>
          <a:pPr rtl="1"/>
          <a:endParaRPr lang="fa-IR"/>
        </a:p>
      </dgm:t>
    </dgm:pt>
    <dgm:pt modelId="{737E17EC-9D43-4002-BD52-5F8CFA3D9807}" type="sibTrans" cxnId="{5EFF1234-B00E-48C1-8A35-CAA57AA265D5}">
      <dgm:prSet/>
      <dgm:spPr/>
      <dgm:t>
        <a:bodyPr/>
        <a:lstStyle/>
        <a:p>
          <a:pPr rtl="1"/>
          <a:endParaRPr lang="fa-IR"/>
        </a:p>
      </dgm:t>
    </dgm:pt>
    <dgm:pt modelId="{4D1D3035-0F38-4F7B-B9AC-4FE20A06B6F5}">
      <dgm:prSet/>
      <dgm:spPr/>
      <dgm:t>
        <a:bodyPr/>
        <a:lstStyle/>
        <a:p>
          <a:pPr rtl="1"/>
          <a:r>
            <a:rPr lang="en-US" dirty="0" smtClean="0"/>
            <a:t>RF</a:t>
          </a:r>
          <a:endParaRPr lang="fa-IR" dirty="0"/>
        </a:p>
      </dgm:t>
    </dgm:pt>
    <dgm:pt modelId="{E115380D-1848-4229-A219-5CE180169DCC}" type="parTrans" cxnId="{D1DF947B-ADEC-441B-980F-DC4658D2CCA1}">
      <dgm:prSet/>
      <dgm:spPr/>
      <dgm:t>
        <a:bodyPr/>
        <a:lstStyle/>
        <a:p>
          <a:pPr rtl="1"/>
          <a:endParaRPr lang="fa-IR"/>
        </a:p>
      </dgm:t>
    </dgm:pt>
    <dgm:pt modelId="{58D330AC-814E-4978-BEA4-9C8669C01E65}" type="sibTrans" cxnId="{D1DF947B-ADEC-441B-980F-DC4658D2CCA1}">
      <dgm:prSet/>
      <dgm:spPr/>
      <dgm:t>
        <a:bodyPr/>
        <a:lstStyle/>
        <a:p>
          <a:pPr rtl="1"/>
          <a:endParaRPr lang="fa-IR"/>
        </a:p>
      </dgm:t>
    </dgm:pt>
    <dgm:pt modelId="{39172456-3170-463F-BBBC-43A4BCAAC66E}" type="pres">
      <dgm:prSet presAssocID="{C32DBAD1-2C21-47EF-829E-16587CB4B50E}" presName="outerComposite" presStyleCnt="0">
        <dgm:presLayoutVars>
          <dgm:chMax val="5"/>
          <dgm:dir/>
          <dgm:resizeHandles val="exact"/>
        </dgm:presLayoutVars>
      </dgm:prSet>
      <dgm:spPr/>
      <dgm:t>
        <a:bodyPr/>
        <a:lstStyle/>
        <a:p>
          <a:pPr rtl="1"/>
          <a:endParaRPr lang="fa-IR"/>
        </a:p>
      </dgm:t>
    </dgm:pt>
    <dgm:pt modelId="{005D8BEB-8C1B-4D95-832A-E8D4948E9FC1}" type="pres">
      <dgm:prSet presAssocID="{C32DBAD1-2C21-47EF-829E-16587CB4B50E}" presName="dummyMaxCanvas" presStyleCnt="0">
        <dgm:presLayoutVars/>
      </dgm:prSet>
      <dgm:spPr/>
    </dgm:pt>
    <dgm:pt modelId="{D30F9C05-5722-45D1-B38B-FEEA8D7EE8DE}" type="pres">
      <dgm:prSet presAssocID="{C32DBAD1-2C21-47EF-829E-16587CB4B50E}" presName="FourNodes_1" presStyleLbl="node1" presStyleIdx="0" presStyleCnt="4" custLinFactNeighborX="651" custLinFactNeighborY="6739">
        <dgm:presLayoutVars>
          <dgm:bulletEnabled val="1"/>
        </dgm:presLayoutVars>
      </dgm:prSet>
      <dgm:spPr/>
      <dgm:t>
        <a:bodyPr/>
        <a:lstStyle/>
        <a:p>
          <a:pPr rtl="1"/>
          <a:endParaRPr lang="fa-IR"/>
        </a:p>
      </dgm:t>
    </dgm:pt>
    <dgm:pt modelId="{498D9D20-F384-402E-A339-D334D5FF7174}" type="pres">
      <dgm:prSet presAssocID="{C32DBAD1-2C21-47EF-829E-16587CB4B50E}" presName="FourNodes_2" presStyleLbl="node1" presStyleIdx="1" presStyleCnt="4">
        <dgm:presLayoutVars>
          <dgm:bulletEnabled val="1"/>
        </dgm:presLayoutVars>
      </dgm:prSet>
      <dgm:spPr/>
      <dgm:t>
        <a:bodyPr/>
        <a:lstStyle/>
        <a:p>
          <a:pPr rtl="1"/>
          <a:endParaRPr lang="fa-IR"/>
        </a:p>
      </dgm:t>
    </dgm:pt>
    <dgm:pt modelId="{1704CC79-A18A-4235-B0C8-5E8E93D6D774}" type="pres">
      <dgm:prSet presAssocID="{C32DBAD1-2C21-47EF-829E-16587CB4B50E}" presName="FourNodes_3" presStyleLbl="node1" presStyleIdx="2" presStyleCnt="4">
        <dgm:presLayoutVars>
          <dgm:bulletEnabled val="1"/>
        </dgm:presLayoutVars>
      </dgm:prSet>
      <dgm:spPr/>
      <dgm:t>
        <a:bodyPr/>
        <a:lstStyle/>
        <a:p>
          <a:pPr rtl="1"/>
          <a:endParaRPr lang="fa-IR"/>
        </a:p>
      </dgm:t>
    </dgm:pt>
    <dgm:pt modelId="{ACE754F1-FBBD-45F4-ACB0-2CF954B9BEB3}" type="pres">
      <dgm:prSet presAssocID="{C32DBAD1-2C21-47EF-829E-16587CB4B50E}" presName="FourNodes_4" presStyleLbl="node1" presStyleIdx="3" presStyleCnt="4">
        <dgm:presLayoutVars>
          <dgm:bulletEnabled val="1"/>
        </dgm:presLayoutVars>
      </dgm:prSet>
      <dgm:spPr/>
      <dgm:t>
        <a:bodyPr/>
        <a:lstStyle/>
        <a:p>
          <a:pPr rtl="1"/>
          <a:endParaRPr lang="fa-IR"/>
        </a:p>
      </dgm:t>
    </dgm:pt>
    <dgm:pt modelId="{EBFD94F2-2687-4B0C-88BF-597B486E88D6}" type="pres">
      <dgm:prSet presAssocID="{C32DBAD1-2C21-47EF-829E-16587CB4B50E}" presName="FourConn_1-2" presStyleLbl="fgAccFollowNode1" presStyleIdx="0" presStyleCnt="3" custScaleX="99999" custScaleY="270165" custLinFactX="-70264" custLinFactNeighborX="-100000" custLinFactNeighborY="-9005">
        <dgm:presLayoutVars>
          <dgm:bulletEnabled val="1"/>
        </dgm:presLayoutVars>
      </dgm:prSet>
      <dgm:spPr/>
      <dgm:t>
        <a:bodyPr/>
        <a:lstStyle/>
        <a:p>
          <a:pPr rtl="1"/>
          <a:endParaRPr lang="fa-IR"/>
        </a:p>
      </dgm:t>
    </dgm:pt>
    <dgm:pt modelId="{DFBCBD8A-97F8-4A9E-8C06-E28AF69BC531}" type="pres">
      <dgm:prSet presAssocID="{C32DBAD1-2C21-47EF-829E-16587CB4B50E}" presName="FourConn_2-3" presStyleLbl="fgAccFollowNode1" presStyleIdx="1" presStyleCnt="3" custScaleX="114290" custScaleY="273639" custLinFactX="-1348" custLinFactNeighborX="-100000">
        <dgm:presLayoutVars>
          <dgm:bulletEnabled val="1"/>
        </dgm:presLayoutVars>
      </dgm:prSet>
      <dgm:spPr/>
      <dgm:t>
        <a:bodyPr/>
        <a:lstStyle/>
        <a:p>
          <a:pPr rtl="1"/>
          <a:endParaRPr lang="fa-IR"/>
        </a:p>
      </dgm:t>
    </dgm:pt>
    <dgm:pt modelId="{9DCBD96A-B013-4A46-AD00-5F19D5B80A6C}" type="pres">
      <dgm:prSet presAssocID="{C32DBAD1-2C21-47EF-829E-16587CB4B50E}" presName="FourConn_3-4" presStyleLbl="fgAccFollowNode1" presStyleIdx="2" presStyleCnt="3" custScaleY="254586" custLinFactNeighborY="20270">
        <dgm:presLayoutVars>
          <dgm:bulletEnabled val="1"/>
        </dgm:presLayoutVars>
      </dgm:prSet>
      <dgm:spPr/>
      <dgm:t>
        <a:bodyPr/>
        <a:lstStyle/>
        <a:p>
          <a:pPr rtl="1"/>
          <a:endParaRPr lang="fa-IR"/>
        </a:p>
      </dgm:t>
    </dgm:pt>
    <dgm:pt modelId="{96E32D7A-9BE5-43C0-9D6D-A1B3FCBE14CE}" type="pres">
      <dgm:prSet presAssocID="{C32DBAD1-2C21-47EF-829E-16587CB4B50E}" presName="FourNodes_1_text" presStyleLbl="node1" presStyleIdx="3" presStyleCnt="4">
        <dgm:presLayoutVars>
          <dgm:bulletEnabled val="1"/>
        </dgm:presLayoutVars>
      </dgm:prSet>
      <dgm:spPr/>
      <dgm:t>
        <a:bodyPr/>
        <a:lstStyle/>
        <a:p>
          <a:pPr rtl="1"/>
          <a:endParaRPr lang="fa-IR"/>
        </a:p>
      </dgm:t>
    </dgm:pt>
    <dgm:pt modelId="{C758D7E9-EC87-4CB2-934B-E52CA13BD353}" type="pres">
      <dgm:prSet presAssocID="{C32DBAD1-2C21-47EF-829E-16587CB4B50E}" presName="FourNodes_2_text" presStyleLbl="node1" presStyleIdx="3" presStyleCnt="4">
        <dgm:presLayoutVars>
          <dgm:bulletEnabled val="1"/>
        </dgm:presLayoutVars>
      </dgm:prSet>
      <dgm:spPr/>
      <dgm:t>
        <a:bodyPr/>
        <a:lstStyle/>
        <a:p>
          <a:pPr rtl="1"/>
          <a:endParaRPr lang="fa-IR"/>
        </a:p>
      </dgm:t>
    </dgm:pt>
    <dgm:pt modelId="{CEC5354D-F085-4268-8424-1282E966C0EA}" type="pres">
      <dgm:prSet presAssocID="{C32DBAD1-2C21-47EF-829E-16587CB4B50E}" presName="FourNodes_3_text" presStyleLbl="node1" presStyleIdx="3" presStyleCnt="4">
        <dgm:presLayoutVars>
          <dgm:bulletEnabled val="1"/>
        </dgm:presLayoutVars>
      </dgm:prSet>
      <dgm:spPr/>
      <dgm:t>
        <a:bodyPr/>
        <a:lstStyle/>
        <a:p>
          <a:pPr rtl="1"/>
          <a:endParaRPr lang="fa-IR"/>
        </a:p>
      </dgm:t>
    </dgm:pt>
    <dgm:pt modelId="{BB242061-2CDB-421E-A6A5-CB8E0ECEB0C6}" type="pres">
      <dgm:prSet presAssocID="{C32DBAD1-2C21-47EF-829E-16587CB4B50E}" presName="FourNodes_4_text" presStyleLbl="node1" presStyleIdx="3" presStyleCnt="4">
        <dgm:presLayoutVars>
          <dgm:bulletEnabled val="1"/>
        </dgm:presLayoutVars>
      </dgm:prSet>
      <dgm:spPr/>
      <dgm:t>
        <a:bodyPr/>
        <a:lstStyle/>
        <a:p>
          <a:pPr rtl="1"/>
          <a:endParaRPr lang="fa-IR"/>
        </a:p>
      </dgm:t>
    </dgm:pt>
  </dgm:ptLst>
  <dgm:cxnLst>
    <dgm:cxn modelId="{B2A3667D-05F3-4736-86A2-5A3FA829A050}" type="presOf" srcId="{301F5031-F639-45E8-9410-8A6A7D9DD8B5}" destId="{EBFD94F2-2687-4B0C-88BF-597B486E88D6}" srcOrd="0" destOrd="0" presId="urn:microsoft.com/office/officeart/2005/8/layout/vProcess5"/>
    <dgm:cxn modelId="{E697ECD4-03A0-4978-9FA0-38A89C9F873F}" type="presOf" srcId="{4D1D3035-0F38-4F7B-B9AC-4FE20A06B6F5}" destId="{BB242061-2CDB-421E-A6A5-CB8E0ECEB0C6}" srcOrd="1" destOrd="0" presId="urn:microsoft.com/office/officeart/2005/8/layout/vProcess5"/>
    <dgm:cxn modelId="{3C1AC3AF-7F3F-4A93-B283-CA7421DF9B81}" type="presOf" srcId="{BDCC5DA2-0852-42A7-B748-7C92E481D19F}" destId="{D30F9C05-5722-45D1-B38B-FEEA8D7EE8DE}" srcOrd="0" destOrd="0" presId="urn:microsoft.com/office/officeart/2005/8/layout/vProcess5"/>
    <dgm:cxn modelId="{52A9B50E-0A6F-47D8-9F40-DC946A323699}" type="presOf" srcId="{4D1D3035-0F38-4F7B-B9AC-4FE20A06B6F5}" destId="{ACE754F1-FBBD-45F4-ACB0-2CF954B9BEB3}" srcOrd="0" destOrd="0" presId="urn:microsoft.com/office/officeart/2005/8/layout/vProcess5"/>
    <dgm:cxn modelId="{2306481E-A1D6-45F3-99EE-E1B5827CEDD4}" type="presOf" srcId="{38F29EED-DA99-4A3A-B61C-BC9794584584}" destId="{C758D7E9-EC87-4CB2-934B-E52CA13BD353}" srcOrd="1" destOrd="0" presId="urn:microsoft.com/office/officeart/2005/8/layout/vProcess5"/>
    <dgm:cxn modelId="{F747E771-8136-4531-9183-3327F5291DA4}" srcId="{C32DBAD1-2C21-47EF-829E-16587CB4B50E}" destId="{38F29EED-DA99-4A3A-B61C-BC9794584584}" srcOrd="1" destOrd="0" parTransId="{BD06F7BE-F738-47D3-8ECE-FE895FC9D6C1}" sibTransId="{F508C5D1-7BE9-44EE-A405-0E6ADC94F0B4}"/>
    <dgm:cxn modelId="{43BBF04E-42A1-4751-8E3E-2747D26F5545}" srcId="{C32DBAD1-2C21-47EF-829E-16587CB4B50E}" destId="{BDCC5DA2-0852-42A7-B748-7C92E481D19F}" srcOrd="0" destOrd="0" parTransId="{48C31AD4-0B33-41B6-8898-912AEDCD5D56}" sibTransId="{301F5031-F639-45E8-9410-8A6A7D9DD8B5}"/>
    <dgm:cxn modelId="{5EFF1234-B00E-48C1-8A35-CAA57AA265D5}" srcId="{C32DBAD1-2C21-47EF-829E-16587CB4B50E}" destId="{ABCA1280-0806-4D08-8BEE-0E37B0E62A4B}" srcOrd="2" destOrd="0" parTransId="{EFE43C7D-6776-4904-9D50-23AA821184AB}" sibTransId="{737E17EC-9D43-4002-BD52-5F8CFA3D9807}"/>
    <dgm:cxn modelId="{E054A332-F6F7-4600-99EB-B30559AB5DF7}" type="presOf" srcId="{F508C5D1-7BE9-44EE-A405-0E6ADC94F0B4}" destId="{DFBCBD8A-97F8-4A9E-8C06-E28AF69BC531}" srcOrd="0" destOrd="0" presId="urn:microsoft.com/office/officeart/2005/8/layout/vProcess5"/>
    <dgm:cxn modelId="{D1DF947B-ADEC-441B-980F-DC4658D2CCA1}" srcId="{C32DBAD1-2C21-47EF-829E-16587CB4B50E}" destId="{4D1D3035-0F38-4F7B-B9AC-4FE20A06B6F5}" srcOrd="3" destOrd="0" parTransId="{E115380D-1848-4229-A219-5CE180169DCC}" sibTransId="{58D330AC-814E-4978-BEA4-9C8669C01E65}"/>
    <dgm:cxn modelId="{F48DC537-69D9-444E-96A5-0B2F1052ADDA}" type="presOf" srcId="{38F29EED-DA99-4A3A-B61C-BC9794584584}" destId="{498D9D20-F384-402E-A339-D334D5FF7174}" srcOrd="0" destOrd="0" presId="urn:microsoft.com/office/officeart/2005/8/layout/vProcess5"/>
    <dgm:cxn modelId="{3088A320-BD39-45EE-BE2F-5D904D238A5E}" type="presOf" srcId="{C32DBAD1-2C21-47EF-829E-16587CB4B50E}" destId="{39172456-3170-463F-BBBC-43A4BCAAC66E}" srcOrd="0" destOrd="0" presId="urn:microsoft.com/office/officeart/2005/8/layout/vProcess5"/>
    <dgm:cxn modelId="{205834DB-9996-4540-97ED-D7CB12DDC256}" type="presOf" srcId="{BDCC5DA2-0852-42A7-B748-7C92E481D19F}" destId="{96E32D7A-9BE5-43C0-9D6D-A1B3FCBE14CE}" srcOrd="1" destOrd="0" presId="urn:microsoft.com/office/officeart/2005/8/layout/vProcess5"/>
    <dgm:cxn modelId="{E3A78856-EA8A-413F-AF0E-505ADF3153B7}" type="presOf" srcId="{ABCA1280-0806-4D08-8BEE-0E37B0E62A4B}" destId="{CEC5354D-F085-4268-8424-1282E966C0EA}" srcOrd="1" destOrd="0" presId="urn:microsoft.com/office/officeart/2005/8/layout/vProcess5"/>
    <dgm:cxn modelId="{F47BC3D7-BB3F-4BA3-977C-E9D78F371780}" type="presOf" srcId="{737E17EC-9D43-4002-BD52-5F8CFA3D9807}" destId="{9DCBD96A-B013-4A46-AD00-5F19D5B80A6C}" srcOrd="0" destOrd="0" presId="urn:microsoft.com/office/officeart/2005/8/layout/vProcess5"/>
    <dgm:cxn modelId="{FCCD427B-A5CE-47F9-BEB4-4937E8492042}" type="presOf" srcId="{ABCA1280-0806-4D08-8BEE-0E37B0E62A4B}" destId="{1704CC79-A18A-4235-B0C8-5E8E93D6D774}" srcOrd="0" destOrd="0" presId="urn:microsoft.com/office/officeart/2005/8/layout/vProcess5"/>
    <dgm:cxn modelId="{7F72D93A-EBE4-4B57-9C15-AF4CE5CFE1D4}" type="presParOf" srcId="{39172456-3170-463F-BBBC-43A4BCAAC66E}" destId="{005D8BEB-8C1B-4D95-832A-E8D4948E9FC1}" srcOrd="0" destOrd="0" presId="urn:microsoft.com/office/officeart/2005/8/layout/vProcess5"/>
    <dgm:cxn modelId="{DB742FEF-B1B1-46BE-B252-EE3554DB9930}" type="presParOf" srcId="{39172456-3170-463F-BBBC-43A4BCAAC66E}" destId="{D30F9C05-5722-45D1-B38B-FEEA8D7EE8DE}" srcOrd="1" destOrd="0" presId="urn:microsoft.com/office/officeart/2005/8/layout/vProcess5"/>
    <dgm:cxn modelId="{1FACEDC6-2686-48CB-A791-5ED593C00073}" type="presParOf" srcId="{39172456-3170-463F-BBBC-43A4BCAAC66E}" destId="{498D9D20-F384-402E-A339-D334D5FF7174}" srcOrd="2" destOrd="0" presId="urn:microsoft.com/office/officeart/2005/8/layout/vProcess5"/>
    <dgm:cxn modelId="{2E3D9BD3-5F01-4EB7-913B-8D1ED9B3C288}" type="presParOf" srcId="{39172456-3170-463F-BBBC-43A4BCAAC66E}" destId="{1704CC79-A18A-4235-B0C8-5E8E93D6D774}" srcOrd="3" destOrd="0" presId="urn:microsoft.com/office/officeart/2005/8/layout/vProcess5"/>
    <dgm:cxn modelId="{DC2A71D2-6C46-4E68-BA4B-D63B7D68C45B}" type="presParOf" srcId="{39172456-3170-463F-BBBC-43A4BCAAC66E}" destId="{ACE754F1-FBBD-45F4-ACB0-2CF954B9BEB3}" srcOrd="4" destOrd="0" presId="urn:microsoft.com/office/officeart/2005/8/layout/vProcess5"/>
    <dgm:cxn modelId="{F393FFA8-DA2C-4509-A822-B8385CBD4F68}" type="presParOf" srcId="{39172456-3170-463F-BBBC-43A4BCAAC66E}" destId="{EBFD94F2-2687-4B0C-88BF-597B486E88D6}" srcOrd="5" destOrd="0" presId="urn:microsoft.com/office/officeart/2005/8/layout/vProcess5"/>
    <dgm:cxn modelId="{473CDDE8-2E68-41B4-8365-34150488D314}" type="presParOf" srcId="{39172456-3170-463F-BBBC-43A4BCAAC66E}" destId="{DFBCBD8A-97F8-4A9E-8C06-E28AF69BC531}" srcOrd="6" destOrd="0" presId="urn:microsoft.com/office/officeart/2005/8/layout/vProcess5"/>
    <dgm:cxn modelId="{AEB5196E-1E5D-4C1E-B1F0-4E9456F6450B}" type="presParOf" srcId="{39172456-3170-463F-BBBC-43A4BCAAC66E}" destId="{9DCBD96A-B013-4A46-AD00-5F19D5B80A6C}" srcOrd="7" destOrd="0" presId="urn:microsoft.com/office/officeart/2005/8/layout/vProcess5"/>
    <dgm:cxn modelId="{E39872D5-B694-4713-8958-89B69551873E}" type="presParOf" srcId="{39172456-3170-463F-BBBC-43A4BCAAC66E}" destId="{96E32D7A-9BE5-43C0-9D6D-A1B3FCBE14CE}" srcOrd="8" destOrd="0" presId="urn:microsoft.com/office/officeart/2005/8/layout/vProcess5"/>
    <dgm:cxn modelId="{C6293ABC-0836-4650-A479-5D6491EFC743}" type="presParOf" srcId="{39172456-3170-463F-BBBC-43A4BCAAC66E}" destId="{C758D7E9-EC87-4CB2-934B-E52CA13BD353}" srcOrd="9" destOrd="0" presId="urn:microsoft.com/office/officeart/2005/8/layout/vProcess5"/>
    <dgm:cxn modelId="{5A73820C-18F2-42DE-ADF5-B1801225CBE2}" type="presParOf" srcId="{39172456-3170-463F-BBBC-43A4BCAAC66E}" destId="{CEC5354D-F085-4268-8424-1282E966C0EA}" srcOrd="10" destOrd="0" presId="urn:microsoft.com/office/officeart/2005/8/layout/vProcess5"/>
    <dgm:cxn modelId="{447E7C58-E40A-4F18-A576-A0A187A0A9E4}" type="presParOf" srcId="{39172456-3170-463F-BBBC-43A4BCAAC66E}" destId="{BB242061-2CDB-421E-A6A5-CB8E0ECEB0C6}"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30F9C05-5722-45D1-B38B-FEEA8D7EE8DE}">
      <dsp:nvSpPr>
        <dsp:cNvPr id="0" name=""/>
        <dsp:cNvSpPr/>
      </dsp:nvSpPr>
      <dsp:spPr>
        <a:xfrm>
          <a:off x="43157" y="73079"/>
          <a:ext cx="6629446" cy="10844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1">
            <a:lnSpc>
              <a:spcPct val="90000"/>
            </a:lnSpc>
            <a:spcBef>
              <a:spcPct val="0"/>
            </a:spcBef>
            <a:spcAft>
              <a:spcPct val="35000"/>
            </a:spcAft>
          </a:pPr>
          <a:r>
            <a:rPr lang="en-US" sz="4700" kern="1200" dirty="0" smtClean="0"/>
            <a:t>RLC</a:t>
          </a:r>
          <a:endParaRPr lang="fa-IR" sz="4700" kern="1200" dirty="0"/>
        </a:p>
      </dsp:txBody>
      <dsp:txXfrm>
        <a:off x="74919" y="104841"/>
        <a:ext cx="5367628" cy="1020904"/>
      </dsp:txXfrm>
    </dsp:sp>
    <dsp:sp modelId="{498D9D20-F384-402E-A339-D334D5FF7174}">
      <dsp:nvSpPr>
        <dsp:cNvPr id="0" name=""/>
        <dsp:cNvSpPr/>
      </dsp:nvSpPr>
      <dsp:spPr>
        <a:xfrm>
          <a:off x="555216" y="1281597"/>
          <a:ext cx="6629446" cy="10844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1">
            <a:lnSpc>
              <a:spcPct val="90000"/>
            </a:lnSpc>
            <a:spcBef>
              <a:spcPct val="0"/>
            </a:spcBef>
            <a:spcAft>
              <a:spcPct val="35000"/>
            </a:spcAft>
          </a:pPr>
          <a:r>
            <a:rPr lang="en-US" sz="4700" kern="1200" dirty="0" smtClean="0"/>
            <a:t>MAC</a:t>
          </a:r>
          <a:endParaRPr lang="fa-IR" sz="4700" kern="1200" dirty="0"/>
        </a:p>
      </dsp:txBody>
      <dsp:txXfrm>
        <a:off x="586978" y="1313359"/>
        <a:ext cx="5305827" cy="1020904"/>
      </dsp:txXfrm>
    </dsp:sp>
    <dsp:sp modelId="{1704CC79-A18A-4235-B0C8-5E8E93D6D774}">
      <dsp:nvSpPr>
        <dsp:cNvPr id="0" name=""/>
        <dsp:cNvSpPr/>
      </dsp:nvSpPr>
      <dsp:spPr>
        <a:xfrm>
          <a:off x="1102145" y="2563195"/>
          <a:ext cx="6629446" cy="10844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1">
            <a:lnSpc>
              <a:spcPct val="90000"/>
            </a:lnSpc>
            <a:spcBef>
              <a:spcPct val="0"/>
            </a:spcBef>
            <a:spcAft>
              <a:spcPct val="35000"/>
            </a:spcAft>
          </a:pPr>
          <a:r>
            <a:rPr lang="en-US" sz="4700" kern="1200" dirty="0" smtClean="0"/>
            <a:t>PHY</a:t>
          </a:r>
          <a:endParaRPr lang="fa-IR" sz="4700" kern="1200" dirty="0"/>
        </a:p>
      </dsp:txBody>
      <dsp:txXfrm>
        <a:off x="1133907" y="2594957"/>
        <a:ext cx="5314114" cy="1020904"/>
      </dsp:txXfrm>
    </dsp:sp>
    <dsp:sp modelId="{ACE754F1-FBBD-45F4-ACB0-2CF954B9BEB3}">
      <dsp:nvSpPr>
        <dsp:cNvPr id="0" name=""/>
        <dsp:cNvSpPr/>
      </dsp:nvSpPr>
      <dsp:spPr>
        <a:xfrm>
          <a:off x="1657361" y="3844793"/>
          <a:ext cx="6629446" cy="1084428"/>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lvl="0" algn="ctr" defTabSz="2089150" rtl="1">
            <a:lnSpc>
              <a:spcPct val="90000"/>
            </a:lnSpc>
            <a:spcBef>
              <a:spcPct val="0"/>
            </a:spcBef>
            <a:spcAft>
              <a:spcPct val="35000"/>
            </a:spcAft>
          </a:pPr>
          <a:r>
            <a:rPr lang="en-US" sz="4700" kern="1200" dirty="0" smtClean="0"/>
            <a:t>RF</a:t>
          </a:r>
          <a:endParaRPr lang="fa-IR" sz="4700" kern="1200" dirty="0"/>
        </a:p>
      </dsp:txBody>
      <dsp:txXfrm>
        <a:off x="1689123" y="3876555"/>
        <a:ext cx="5305827" cy="1020904"/>
      </dsp:txXfrm>
    </dsp:sp>
    <dsp:sp modelId="{EBFD94F2-2687-4B0C-88BF-597B486E88D6}">
      <dsp:nvSpPr>
        <dsp:cNvPr id="0" name=""/>
        <dsp:cNvSpPr/>
      </dsp:nvSpPr>
      <dsp:spPr>
        <a:xfrm>
          <a:off x="4724416" y="167371"/>
          <a:ext cx="704871" cy="1904335"/>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rtl="1">
            <a:lnSpc>
              <a:spcPct val="90000"/>
            </a:lnSpc>
            <a:spcBef>
              <a:spcPct val="0"/>
            </a:spcBef>
            <a:spcAft>
              <a:spcPct val="35000"/>
            </a:spcAft>
          </a:pPr>
          <a:endParaRPr lang="fa-IR" sz="3500" kern="1200"/>
        </a:p>
      </dsp:txBody>
      <dsp:txXfrm>
        <a:off x="4883012" y="167371"/>
        <a:ext cx="387679" cy="1729879"/>
      </dsp:txXfrm>
    </dsp:sp>
    <dsp:sp modelId="{DFBCBD8A-97F8-4A9E-8C06-E28AF69BC531}">
      <dsp:nvSpPr>
        <dsp:cNvPr id="0" name=""/>
        <dsp:cNvSpPr/>
      </dsp:nvSpPr>
      <dsp:spPr>
        <a:xfrm>
          <a:off x="5715039" y="1500199"/>
          <a:ext cx="805605" cy="1928823"/>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rtl="1">
            <a:lnSpc>
              <a:spcPct val="90000"/>
            </a:lnSpc>
            <a:spcBef>
              <a:spcPct val="0"/>
            </a:spcBef>
            <a:spcAft>
              <a:spcPct val="35000"/>
            </a:spcAft>
          </a:pPr>
          <a:endParaRPr lang="fa-IR" sz="3500" kern="1200"/>
        </a:p>
      </dsp:txBody>
      <dsp:txXfrm>
        <a:off x="5896300" y="1500199"/>
        <a:ext cx="443083" cy="1729436"/>
      </dsp:txXfrm>
    </dsp:sp>
    <dsp:sp modelId="{9DCBD96A-B013-4A46-AD00-5F19D5B80A6C}">
      <dsp:nvSpPr>
        <dsp:cNvPr id="0" name=""/>
        <dsp:cNvSpPr/>
      </dsp:nvSpPr>
      <dsp:spPr>
        <a:xfrm>
          <a:off x="7026713" y="2991826"/>
          <a:ext cx="704878" cy="1794522"/>
        </a:xfrm>
        <a:prstGeom prst="downArrow">
          <a:avLst>
            <a:gd name="adj1" fmla="val 55000"/>
            <a:gd name="adj2" fmla="val 45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lvl="0" algn="ctr" defTabSz="1555750" rtl="1">
            <a:lnSpc>
              <a:spcPct val="90000"/>
            </a:lnSpc>
            <a:spcBef>
              <a:spcPct val="0"/>
            </a:spcBef>
            <a:spcAft>
              <a:spcPct val="35000"/>
            </a:spcAft>
          </a:pPr>
          <a:endParaRPr lang="fa-IR" sz="3500" kern="1200"/>
        </a:p>
      </dsp:txBody>
      <dsp:txXfrm>
        <a:off x="7185311" y="2991826"/>
        <a:ext cx="387682" cy="16200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886200" y="0"/>
            <a:ext cx="2971800" cy="457200"/>
          </a:xfrm>
          <a:prstGeom prst="rect">
            <a:avLst/>
          </a:prstGeom>
        </p:spPr>
        <p:txBody>
          <a:bodyPr vert="horz" lIns="91440" tIns="45720" rIns="91440" bIns="45720" rtlCol="1"/>
          <a:lstStyle>
            <a:lvl1pPr algn="r">
              <a:defRPr sz="1200"/>
            </a:lvl1pPr>
          </a:lstStyle>
          <a:p>
            <a:endParaRPr lang="fa-IR"/>
          </a:p>
        </p:txBody>
      </p:sp>
      <p:sp>
        <p:nvSpPr>
          <p:cNvPr id="3" name="Date Placeholder 2"/>
          <p:cNvSpPr>
            <a:spLocks noGrp="1"/>
          </p:cNvSpPr>
          <p:nvPr>
            <p:ph type="dt" sz="quarter" idx="1"/>
          </p:nvPr>
        </p:nvSpPr>
        <p:spPr>
          <a:xfrm>
            <a:off x="1588" y="0"/>
            <a:ext cx="2971800" cy="457200"/>
          </a:xfrm>
          <a:prstGeom prst="rect">
            <a:avLst/>
          </a:prstGeom>
        </p:spPr>
        <p:txBody>
          <a:bodyPr vert="horz" lIns="91440" tIns="45720" rIns="91440" bIns="45720" rtlCol="1"/>
          <a:lstStyle>
            <a:lvl1pPr algn="l">
              <a:defRPr sz="1200"/>
            </a:lvl1pPr>
          </a:lstStyle>
          <a:p>
            <a:fld id="{C8BD620F-C71F-4C72-8DBC-06F1A05B751E}" type="datetimeFigureOut">
              <a:rPr lang="fa-IR" smtClean="0"/>
              <a:pPr/>
              <a:t>16/02/1441</a:t>
            </a:fld>
            <a:endParaRPr lang="fa-IR"/>
          </a:p>
        </p:txBody>
      </p:sp>
      <p:sp>
        <p:nvSpPr>
          <p:cNvPr id="4" name="Footer Placeholder 3"/>
          <p:cNvSpPr>
            <a:spLocks noGrp="1"/>
          </p:cNvSpPr>
          <p:nvPr>
            <p:ph type="ftr" sz="quarter" idx="2"/>
          </p:nvPr>
        </p:nvSpPr>
        <p:spPr>
          <a:xfrm>
            <a:off x="3886200" y="8685213"/>
            <a:ext cx="2971800" cy="457200"/>
          </a:xfrm>
          <a:prstGeom prst="rect">
            <a:avLst/>
          </a:prstGeom>
        </p:spPr>
        <p:txBody>
          <a:bodyPr vert="horz" lIns="91440" tIns="45720" rIns="91440" bIns="45720" rtlCol="1" anchor="b"/>
          <a:lstStyle>
            <a:lvl1pPr algn="r">
              <a:defRPr sz="1200"/>
            </a:lvl1pPr>
          </a:lstStyle>
          <a:p>
            <a:r>
              <a:rPr lang="en-US" smtClean="0"/>
              <a:t>Mohammad Rasoul Tanhatalab (m_r_tanha@yahoo.com)</a:t>
            </a:r>
            <a:endParaRPr lang="fa-IR"/>
          </a:p>
        </p:txBody>
      </p:sp>
      <p:sp>
        <p:nvSpPr>
          <p:cNvPr id="5" name="Slide Number Placeholder 4"/>
          <p:cNvSpPr>
            <a:spLocks noGrp="1"/>
          </p:cNvSpPr>
          <p:nvPr>
            <p:ph type="sldNum" sz="quarter" idx="3"/>
          </p:nvPr>
        </p:nvSpPr>
        <p:spPr>
          <a:xfrm>
            <a:off x="1588" y="8685213"/>
            <a:ext cx="2971800" cy="457200"/>
          </a:xfrm>
          <a:prstGeom prst="rect">
            <a:avLst/>
          </a:prstGeom>
        </p:spPr>
        <p:txBody>
          <a:bodyPr vert="horz" lIns="91440" tIns="45720" rIns="91440" bIns="45720" rtlCol="1" anchor="b"/>
          <a:lstStyle>
            <a:lvl1pPr algn="l">
              <a:defRPr sz="1200"/>
            </a:lvl1pPr>
          </a:lstStyle>
          <a:p>
            <a:fld id="{FE46EE2A-D162-45D5-B7F9-D70AF36DCEAF}" type="slidenum">
              <a:rPr lang="fa-IR" smtClean="0"/>
              <a:pPr/>
              <a:t>‹#›</a:t>
            </a:fld>
            <a:endParaRPr lang="fa-IR"/>
          </a:p>
        </p:txBody>
      </p:sp>
    </p:spTree>
    <p:extLst>
      <p:ext uri="{BB962C8B-B14F-4D97-AF65-F5344CB8AC3E}">
        <p14:creationId xmlns:p14="http://schemas.microsoft.com/office/powerpoint/2010/main" val="4039033357"/>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567059-272A-4EA3-BD7A-1559B4EA002F}" type="datetimeFigureOut">
              <a:rPr lang="en-US" smtClean="0"/>
              <a:pPr/>
              <a:t>10/15/2019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US" smtClean="0"/>
              <a:t>Mohammad Rasoul Tanhatalab (m_r_tanha@yahoo.com)</a:t>
            </a: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6A140FE-9CFB-4389-82C8-31A415E47503}" type="slidenum">
              <a:rPr lang="en-US" smtClean="0"/>
              <a:pPr/>
              <a:t>‹#›</a:t>
            </a:fld>
            <a:endParaRPr lang="en-US"/>
          </a:p>
        </p:txBody>
      </p:sp>
    </p:spTree>
    <p:extLst>
      <p:ext uri="{BB962C8B-B14F-4D97-AF65-F5344CB8AC3E}">
        <p14:creationId xmlns:p14="http://schemas.microsoft.com/office/powerpoint/2010/main" val="1968224309"/>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a:p>
        </p:txBody>
      </p:sp>
      <p:sp>
        <p:nvSpPr>
          <p:cNvPr id="4" name="Slide Number Placeholder 3"/>
          <p:cNvSpPr>
            <a:spLocks noGrp="1"/>
          </p:cNvSpPr>
          <p:nvPr>
            <p:ph type="sldNum" sz="quarter" idx="10"/>
          </p:nvPr>
        </p:nvSpPr>
        <p:spPr/>
        <p:txBody>
          <a:bodyPr/>
          <a:lstStyle/>
          <a:p>
            <a:fld id="{46A140FE-9CFB-4389-82C8-31A415E47503}" type="slidenum">
              <a:rPr lang="en-US" smtClean="0"/>
              <a:pPr/>
              <a:t>2</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Tree>
    <p:extLst>
      <p:ext uri="{BB962C8B-B14F-4D97-AF65-F5344CB8AC3E}">
        <p14:creationId xmlns:p14="http://schemas.microsoft.com/office/powerpoint/2010/main" val="13109551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6A140FE-9CFB-4389-82C8-31A415E47503}" type="slidenum">
              <a:rPr lang="en-US" smtClean="0"/>
              <a:pPr/>
              <a:t>6</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Tree>
    <p:extLst>
      <p:ext uri="{BB962C8B-B14F-4D97-AF65-F5344CB8AC3E}">
        <p14:creationId xmlns:p14="http://schemas.microsoft.com/office/powerpoint/2010/main" val="34360600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a:p>
        </p:txBody>
      </p:sp>
      <p:sp>
        <p:nvSpPr>
          <p:cNvPr id="4" name="Slide Number Placeholder 3"/>
          <p:cNvSpPr>
            <a:spLocks noGrp="1"/>
          </p:cNvSpPr>
          <p:nvPr>
            <p:ph type="sldNum" sz="quarter" idx="10"/>
          </p:nvPr>
        </p:nvSpPr>
        <p:spPr/>
        <p:txBody>
          <a:bodyPr/>
          <a:lstStyle/>
          <a:p>
            <a:fld id="{46A140FE-9CFB-4389-82C8-31A415E47503}" type="slidenum">
              <a:rPr lang="en-US" smtClean="0"/>
              <a:pPr/>
              <a:t>48</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Tree>
    <p:extLst>
      <p:ext uri="{BB962C8B-B14F-4D97-AF65-F5344CB8AC3E}">
        <p14:creationId xmlns:p14="http://schemas.microsoft.com/office/powerpoint/2010/main" val="2680795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a-IR"/>
          </a:p>
        </p:txBody>
      </p:sp>
      <p:sp>
        <p:nvSpPr>
          <p:cNvPr id="4" name="Slide Number Placeholder 3"/>
          <p:cNvSpPr>
            <a:spLocks noGrp="1"/>
          </p:cNvSpPr>
          <p:nvPr>
            <p:ph type="sldNum" sz="quarter" idx="10"/>
          </p:nvPr>
        </p:nvSpPr>
        <p:spPr/>
        <p:txBody>
          <a:bodyPr/>
          <a:lstStyle/>
          <a:p>
            <a:fld id="{46A140FE-9CFB-4389-82C8-31A415E47503}" type="slidenum">
              <a:rPr lang="en-US" smtClean="0"/>
              <a:pPr/>
              <a:t>129</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Tree>
    <p:extLst>
      <p:ext uri="{BB962C8B-B14F-4D97-AF65-F5344CB8AC3E}">
        <p14:creationId xmlns:p14="http://schemas.microsoft.com/office/powerpoint/2010/main" val="334848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82F57B1-8FB6-4913-9BF0-0F8CADC5DB1B}" type="datetime1">
              <a:rPr lang="en-US" smtClean="0"/>
              <a:pPr/>
              <a:t>10/15/2019</a:t>
            </a:fld>
            <a:endParaRPr lang="en-US"/>
          </a:p>
        </p:txBody>
      </p:sp>
      <p:sp>
        <p:nvSpPr>
          <p:cNvPr id="19" name="Footer Placeholder 18"/>
          <p:cNvSpPr>
            <a:spLocks noGrp="1"/>
          </p:cNvSpPr>
          <p:nvPr>
            <p:ph type="ftr" sz="quarter" idx="11"/>
          </p:nvPr>
        </p:nvSpPr>
        <p:spPr/>
        <p:txBody>
          <a:bodyPr/>
          <a:lstStyle/>
          <a:p>
            <a:r>
              <a:rPr lang="en-US" smtClean="0"/>
              <a:t>Mohammad Rasoul Tanhatalab (m_r_tanha@yahoo.com)</a:t>
            </a:r>
            <a:endParaRPr lang="en-US"/>
          </a:p>
        </p:txBody>
      </p:sp>
      <p:sp>
        <p:nvSpPr>
          <p:cNvPr id="27" name="Slide Number Placeholder 26"/>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E196457-F6A0-4ABA-BFA3-04A94BD24CA9}" type="datetime1">
              <a:rPr lang="en-US" smtClean="0"/>
              <a:pPr/>
              <a:t>10/15/2019</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350D95E1-C424-466F-9F53-61EAC1BB54F9}" type="datetime1">
              <a:rPr lang="en-US" smtClean="0"/>
              <a:pPr/>
              <a:t>10/15/2019</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03794CF-63F6-4DDF-AB2F-C83D44AC8AA6}" type="datetime1">
              <a:rPr lang="en-US" smtClean="0"/>
              <a:pPr/>
              <a:t>10/15/2019</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BD15829-0366-421D-8552-A0C2C7EC05D3}" type="datetime1">
              <a:rPr lang="en-US" smtClean="0"/>
              <a:pPr/>
              <a:t>10/15/2019</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1352806-1B8C-4BDD-BA78-9C3E85373E1F}" type="datetime1">
              <a:rPr lang="en-US" smtClean="0"/>
              <a:pPr/>
              <a:t>10/15/2019</a:t>
            </a:fld>
            <a:endParaRPr lang="en-US"/>
          </a:p>
        </p:txBody>
      </p:sp>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BC7E1CA8-CC9C-4183-AB6B-224F3C4C7737}" type="datetime1">
              <a:rPr lang="en-US" smtClean="0"/>
              <a:pPr/>
              <a:t>10/15/2019</a:t>
            </a:fld>
            <a:endParaRPr lang="en-US"/>
          </a:p>
        </p:txBody>
      </p:sp>
      <p:sp>
        <p:nvSpPr>
          <p:cNvPr id="8" name="Footer Placeholder 7"/>
          <p:cNvSpPr>
            <a:spLocks noGrp="1"/>
          </p:cNvSpPr>
          <p:nvPr>
            <p:ph type="ftr" sz="quarter" idx="11"/>
          </p:nvPr>
        </p:nvSpPr>
        <p:spPr/>
        <p:txBody>
          <a:bodyPr/>
          <a:lstStyle/>
          <a:p>
            <a:r>
              <a:rPr lang="en-US" smtClean="0"/>
              <a:t>Mohammad Rasoul Tanhatalab (m_r_tanha@yahoo.com)</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302E287-BCD3-41F0-BB24-62CF0181102A}" type="datetime1">
              <a:rPr lang="en-US" smtClean="0"/>
              <a:pPr/>
              <a:t>10/15/2019</a:t>
            </a:fld>
            <a:endParaRPr lang="en-US"/>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9389C45-58B4-4F2A-A664-D6DD895E703A}" type="datetime1">
              <a:rPr lang="en-US" smtClean="0"/>
              <a:pPr/>
              <a:t>10/15/2019</a:t>
            </a:fld>
            <a:endParaRPr lang="en-US"/>
          </a:p>
        </p:txBody>
      </p:sp>
      <p:sp>
        <p:nvSpPr>
          <p:cNvPr id="3" name="Footer Placeholder 2"/>
          <p:cNvSpPr>
            <a:spLocks noGrp="1"/>
          </p:cNvSpPr>
          <p:nvPr>
            <p:ph type="ftr" sz="quarter" idx="11"/>
          </p:nvPr>
        </p:nvSpPr>
        <p:spPr/>
        <p:txBody>
          <a:bodyPr/>
          <a:lstStyle/>
          <a:p>
            <a:r>
              <a:rPr lang="en-US" smtClean="0"/>
              <a:t>Mohammad Rasoul Tanhatalab (m_r_tanha@yahoo.com)</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9B6A683A-07EB-46E8-8EB9-7DBF50B867B5}" type="datetime1">
              <a:rPr lang="en-US" smtClean="0"/>
              <a:pPr/>
              <a:t>10/15/2019</a:t>
            </a:fld>
            <a:endParaRPr lang="en-US"/>
          </a:p>
        </p:txBody>
      </p:sp>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B5317A8F-A52D-4301-B830-3897D4DDD8AE}" type="datetime1">
              <a:rPr lang="en-US" smtClean="0"/>
              <a:pPr/>
              <a:t>10/15/2019</a:t>
            </a:fld>
            <a:endParaRPr lang="en-US"/>
          </a:p>
        </p:txBody>
      </p:sp>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6F15528-21DE-4FAA-801E-634DDDAF4B2B}"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srcRect/>
          <a:tile tx="0" ty="0" sx="100000" sy="100000" flip="none" algn="tl"/>
        </a:blipFill>
        <a:effectLst/>
      </p:bgPr>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5CB68CFE-F382-4C74-A555-68A4B54C76F2}" type="datetime1">
              <a:rPr lang="en-US" smtClean="0"/>
              <a:pPr/>
              <a:t>10/15/2019</a:t>
            </a:fld>
            <a:endParaRPr lang="en-US"/>
          </a:p>
        </p:txBody>
      </p:sp>
      <p:sp>
        <p:nvSpPr>
          <p:cNvPr id="22" name="Footer Placeholder 21"/>
          <p:cNvSpPr>
            <a:spLocks noGrp="1"/>
          </p:cNvSpPr>
          <p:nvPr>
            <p:ph type="ftr" sz="quarter" idx="3"/>
          </p:nvPr>
        </p:nvSpPr>
        <p:spPr>
          <a:xfrm>
            <a:off x="2667000" y="6500858"/>
            <a:ext cx="4333892" cy="285728"/>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6F15528-21DE-4FAA-801E-634DDDAF4B2B}"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4.xml"/></Relationships>
</file>

<file path=ppt/slides/_rels/slide15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65.xml"/><Relationship Id="rId3" Type="http://schemas.openxmlformats.org/officeDocument/2006/relationships/slide" Target="slide3.xml"/><Relationship Id="rId7" Type="http://schemas.openxmlformats.org/officeDocument/2006/relationships/slide" Target="slide134.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slide" Target="slide100.xml"/><Relationship Id="rId5" Type="http://schemas.openxmlformats.org/officeDocument/2006/relationships/slide" Target="slide46.xml"/><Relationship Id="rId4" Type="http://schemas.openxmlformats.org/officeDocument/2006/relationships/slide" Target="slide26.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 Id="rId4" Type="http://schemas.openxmlformats.org/officeDocument/2006/relationships/image" Target="../media/image54.jpeg"/></Relationships>
</file>

<file path=ppt/slides/_rels/slide5.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8.xml"/><Relationship Id="rId6" Type="http://schemas.openxmlformats.org/officeDocument/2006/relationships/image" Target="../media/image8.emf"/><Relationship Id="rId5" Type="http://schemas.openxmlformats.org/officeDocument/2006/relationships/image" Target="../media/image7.emf"/><Relationship Id="rId4" Type="http://schemas.openxmlformats.org/officeDocument/2006/relationships/image" Target="../media/image6.emf"/></Relationships>
</file>

<file path=ppt/slides/_rels/slide5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pPr algn="ctr"/>
            <a:r>
              <a:rPr lang="en-US" dirty="0" smtClean="0"/>
              <a:t>Overview and </a:t>
            </a:r>
            <a:r>
              <a:rPr lang="en-US" dirty="0" err="1" smtClean="0"/>
              <a:t>Airinterface</a:t>
            </a:r>
            <a:r>
              <a:rPr lang="en-US" smtClean="0"/>
              <a:t/>
            </a:r>
            <a:br>
              <a:rPr lang="en-US" smtClean="0"/>
            </a:br>
            <a:r>
              <a:rPr lang="en-US" smtClean="0"/>
              <a:t>of </a:t>
            </a:r>
            <a:r>
              <a:rPr lang="en-US" dirty="0" smtClean="0"/>
              <a:t>LTE </a:t>
            </a:r>
            <a:br>
              <a:rPr lang="en-US" dirty="0" smtClean="0"/>
            </a:br>
            <a:r>
              <a:rPr lang="en-US" dirty="0" smtClean="0"/>
              <a:t>(Long Term Evolution)</a:t>
            </a:r>
            <a:endParaRPr lang="en-US" dirty="0"/>
          </a:p>
        </p:txBody>
      </p:sp>
      <p:sp>
        <p:nvSpPr>
          <p:cNvPr id="3" name="Subtitle 2"/>
          <p:cNvSpPr>
            <a:spLocks noGrp="1"/>
          </p:cNvSpPr>
          <p:nvPr>
            <p:ph type="subTitle" idx="1"/>
          </p:nvPr>
        </p:nvSpPr>
        <p:spPr>
          <a:xfrm>
            <a:off x="642910" y="3429000"/>
            <a:ext cx="7854696" cy="1981200"/>
          </a:xfrm>
        </p:spPr>
        <p:txBody>
          <a:bodyPr>
            <a:normAutofit/>
          </a:bodyPr>
          <a:lstStyle/>
          <a:p>
            <a:pPr algn="ctr"/>
            <a:r>
              <a:rPr lang="en-US" dirty="0" smtClean="0">
                <a:solidFill>
                  <a:schemeClr val="bg1"/>
                </a:solidFill>
              </a:rPr>
              <a:t>2015</a:t>
            </a:r>
            <a:endParaRPr lang="en-US" dirty="0">
              <a:solidFill>
                <a:schemeClr val="bg1"/>
              </a:solidFill>
            </a:endParaRPr>
          </a:p>
          <a:p>
            <a:pPr algn="ctr"/>
            <a:endParaRPr lang="en-US" dirty="0" smtClean="0">
              <a:solidFill>
                <a:schemeClr val="bg1"/>
              </a:solidFill>
            </a:endParaRPr>
          </a:p>
          <a:p>
            <a:pPr algn="ctr"/>
            <a:r>
              <a:rPr lang="en-US" dirty="0" smtClean="0">
                <a:solidFill>
                  <a:schemeClr val="bg1"/>
                </a:solidFill>
              </a:rPr>
              <a:t>Instructor : Mohammad </a:t>
            </a:r>
            <a:r>
              <a:rPr lang="en-US" dirty="0" err="1">
                <a:solidFill>
                  <a:schemeClr val="bg1"/>
                </a:solidFill>
              </a:rPr>
              <a:t>Rasoul</a:t>
            </a:r>
            <a:r>
              <a:rPr lang="en-US" dirty="0">
                <a:solidFill>
                  <a:schemeClr val="bg1"/>
                </a:solidFill>
              </a:rPr>
              <a:t> </a:t>
            </a:r>
            <a:r>
              <a:rPr lang="en-US" dirty="0" err="1" smtClean="0">
                <a:solidFill>
                  <a:schemeClr val="bg1"/>
                </a:solidFill>
              </a:rPr>
              <a:t>Tanhatalab</a:t>
            </a:r>
            <a:endParaRPr lang="en-US" dirty="0" smtClean="0">
              <a:solidFill>
                <a:schemeClr val="bg1"/>
              </a:solidFill>
            </a:endParaRPr>
          </a:p>
          <a:p>
            <a:pPr algn="ctr"/>
            <a:r>
              <a:rPr lang="en-US" dirty="0" smtClean="0">
                <a:solidFill>
                  <a:schemeClr val="bg1"/>
                </a:solidFill>
              </a:rPr>
              <a:t>m_r_tanha@yahoo.com</a:t>
            </a:r>
            <a:endParaRPr lang="en-US" dirty="0">
              <a:solidFill>
                <a:schemeClr val="bg1"/>
              </a:solidFill>
            </a:endParaRPr>
          </a:p>
          <a:p>
            <a:pPr algn="ctr"/>
            <a:endParaRPr lang="en-US" dirty="0">
              <a:solidFill>
                <a:schemeClr val="bg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t>Peak data rates DL and UL</a:t>
            </a:r>
            <a:endParaRPr lang="en-US" dirty="0"/>
          </a:p>
        </p:txBody>
      </p:sp>
      <p:pic>
        <p:nvPicPr>
          <p:cNvPr id="4" name="Content Placeholder 3"/>
          <p:cNvPicPr>
            <a:picLocks noGrp="1" noChangeAspect="1"/>
          </p:cNvPicPr>
          <p:nvPr>
            <p:ph idx="1"/>
          </p:nvPr>
        </p:nvPicPr>
        <p:blipFill>
          <a:blip r:embed="rId2"/>
          <a:stretch>
            <a:fillRect/>
          </a:stretch>
        </p:blipFill>
        <p:spPr>
          <a:xfrm>
            <a:off x="961641" y="1935163"/>
            <a:ext cx="7220718" cy="4389437"/>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a:t>
            </a:fld>
            <a:endParaRPr lang="en-US"/>
          </a:p>
        </p:txBody>
      </p:sp>
    </p:spTree>
    <p:extLst>
      <p:ext uri="{BB962C8B-B14F-4D97-AF65-F5344CB8AC3E}">
        <p14:creationId xmlns:p14="http://schemas.microsoft.com/office/powerpoint/2010/main" val="335814090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sz="6600" b="1" dirty="0">
                <a:solidFill>
                  <a:schemeClr val="accent1"/>
                </a:solidFill>
              </a:rPr>
              <a:t>Section 4 </a:t>
            </a:r>
            <a:r>
              <a:rPr lang="en-US" sz="6600" dirty="0">
                <a:solidFill>
                  <a:schemeClr val="accent1"/>
                </a:solidFill>
              </a:rPr>
              <a:t/>
            </a:r>
            <a:br>
              <a:rPr lang="en-US" sz="6600" dirty="0">
                <a:solidFill>
                  <a:schemeClr val="accent1"/>
                </a:solidFill>
              </a:rPr>
            </a:br>
            <a:r>
              <a:rPr lang="en-US" b="1" dirty="0" smtClean="0">
                <a:solidFill>
                  <a:schemeClr val="accent1"/>
                </a:solidFill>
              </a:rPr>
              <a:t>Introduction </a:t>
            </a:r>
            <a:r>
              <a:rPr lang="en-US" b="1" dirty="0">
                <a:solidFill>
                  <a:schemeClr val="accent1"/>
                </a:solidFill>
              </a:rPr>
              <a:t>to LTE </a:t>
            </a:r>
            <a:r>
              <a:rPr lang="en-US" b="1" dirty="0" smtClean="0">
                <a:solidFill>
                  <a:schemeClr val="accent1"/>
                </a:solidFill>
              </a:rPr>
              <a:t>Protocols</a:t>
            </a:r>
            <a:endParaRPr lang="en-US" dirty="0"/>
          </a:p>
        </p:txBody>
      </p:sp>
      <p:sp>
        <p:nvSpPr>
          <p:cNvPr id="2" name="Text Placeholder 1"/>
          <p:cNvSpPr>
            <a:spLocks noGrp="1"/>
          </p:cNvSpPr>
          <p:nvPr>
            <p:ph type="body" idx="1"/>
          </p:nvPr>
        </p:nvSpPr>
        <p:spPr>
          <a:xfrm>
            <a:off x="530352" y="3068960"/>
            <a:ext cx="7772400" cy="2187037"/>
          </a:xfrm>
        </p:spPr>
        <p:txBody>
          <a:bodyPr>
            <a:normAutofit lnSpcReduction="10000"/>
          </a:bodyPr>
          <a:lstStyle/>
          <a:p>
            <a:pPr marL="342900" indent="-342900">
              <a:buFont typeface="Arial" panose="020B0604020202020204" pitchFamily="34" charset="0"/>
              <a:buChar char="•"/>
            </a:pPr>
            <a:r>
              <a:rPr lang="en-US" sz="2400" dirty="0">
                <a:solidFill>
                  <a:schemeClr val="bg1"/>
                </a:solidFill>
              </a:rPr>
              <a:t>Physical </a:t>
            </a:r>
            <a:r>
              <a:rPr lang="en-US" sz="2400" dirty="0" smtClean="0">
                <a:solidFill>
                  <a:schemeClr val="bg1"/>
                </a:solidFill>
              </a:rPr>
              <a:t>Layer</a:t>
            </a:r>
          </a:p>
          <a:p>
            <a:pPr marL="342900" indent="-342900">
              <a:buFont typeface="Arial" panose="020B0604020202020204" pitchFamily="34" charset="0"/>
              <a:buChar char="•"/>
            </a:pPr>
            <a:r>
              <a:rPr lang="en-US" sz="2400" dirty="0" smtClean="0">
                <a:solidFill>
                  <a:schemeClr val="bg1"/>
                </a:solidFill>
              </a:rPr>
              <a:t>MAC Layer</a:t>
            </a:r>
          </a:p>
          <a:p>
            <a:pPr marL="342900" indent="-342900">
              <a:buFont typeface="Arial" panose="020B0604020202020204" pitchFamily="34" charset="0"/>
              <a:buChar char="•"/>
            </a:pPr>
            <a:r>
              <a:rPr lang="en-US" sz="2400" dirty="0" smtClean="0">
                <a:solidFill>
                  <a:schemeClr val="bg1"/>
                </a:solidFill>
              </a:rPr>
              <a:t>RLC Layer</a:t>
            </a:r>
          </a:p>
          <a:p>
            <a:pPr marL="342900" indent="-342900">
              <a:buFont typeface="Arial" panose="020B0604020202020204" pitchFamily="34" charset="0"/>
              <a:buChar char="•"/>
            </a:pPr>
            <a:r>
              <a:rPr lang="en-US" sz="2400" dirty="0" smtClean="0">
                <a:solidFill>
                  <a:schemeClr val="bg1"/>
                </a:solidFill>
              </a:rPr>
              <a:t>PDCP Layer</a:t>
            </a:r>
          </a:p>
          <a:p>
            <a:pPr marL="342900" indent="-342900">
              <a:buFont typeface="Arial" panose="020B0604020202020204" pitchFamily="34" charset="0"/>
              <a:buChar char="•"/>
            </a:pPr>
            <a:r>
              <a:rPr lang="en-US" sz="2400" dirty="0" smtClean="0">
                <a:solidFill>
                  <a:schemeClr val="bg1"/>
                </a:solidFill>
              </a:rPr>
              <a:t>Radio </a:t>
            </a:r>
            <a:r>
              <a:rPr lang="en-US" sz="2400" dirty="0">
                <a:solidFill>
                  <a:schemeClr val="bg1"/>
                </a:solidFill>
              </a:rPr>
              <a:t>Control Protocols (RRC)</a:t>
            </a:r>
            <a:endParaRPr lang="en-US" dirty="0">
              <a:solidFill>
                <a:schemeClr val="bg1"/>
              </a:solidFill>
            </a:endParaRPr>
          </a:p>
        </p:txBody>
      </p:sp>
      <p:sp>
        <p:nvSpPr>
          <p:cNvPr id="3" name="Footer Placeholder 2"/>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100</a:t>
            </a:fld>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7274" y="304800"/>
            <a:ext cx="7772400" cy="1362456"/>
          </a:xfrm>
        </p:spPr>
        <p:txBody>
          <a:bodyPr/>
          <a:lstStyle/>
          <a:p>
            <a:r>
              <a:rPr lang="en-US" dirty="0" smtClean="0"/>
              <a:t>LTE Layers</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101</a:t>
            </a:fld>
            <a:endParaRPr lang="en-US"/>
          </a:p>
        </p:txBody>
      </p:sp>
      <p:pic>
        <p:nvPicPr>
          <p:cNvPr id="1028" name="Picture 4" descr="LTE Protocol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1888807"/>
            <a:ext cx="5867400" cy="48929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9445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76200" y="990600"/>
            <a:ext cx="8839200" cy="5510258"/>
          </a:xfrm>
        </p:spPr>
        <p:txBody>
          <a:bodyPr>
            <a:normAutofit fontScale="62500" lnSpcReduction="20000"/>
          </a:bodyPr>
          <a:lstStyle/>
          <a:p>
            <a:r>
              <a:rPr lang="en-US" dirty="0">
                <a:solidFill>
                  <a:schemeClr val="bg1"/>
                </a:solidFill>
              </a:rPr>
              <a:t>Medium Access Layer (MAC)</a:t>
            </a:r>
          </a:p>
          <a:p>
            <a:r>
              <a:rPr lang="en-US" dirty="0">
                <a:solidFill>
                  <a:schemeClr val="bg1"/>
                </a:solidFill>
              </a:rPr>
              <a:t>MAC layer is responsible for Mapping between logical channels and transport channels, Multiplexing of MAC SDUs from one or different logical channels onto transport blocks (TB) to be delivered to the physical layer on transport channels, de multiplexing of MAC SDUs from one or different logical channels from transport blocks (TB) delivered from the physical layer on transport channels, Scheduling information reporting, Error correction through HARQ, Priority handling between UEs by means of dynamic scheduling, Priority handling between logical channels of one UE, Logical Channel prioritization.</a:t>
            </a:r>
          </a:p>
          <a:p>
            <a:r>
              <a:rPr lang="en-US" dirty="0">
                <a:solidFill>
                  <a:schemeClr val="bg1"/>
                </a:solidFill>
              </a:rPr>
              <a:t>Radio Link Control (RLC)</a:t>
            </a:r>
          </a:p>
          <a:p>
            <a:r>
              <a:rPr lang="en-US" dirty="0">
                <a:solidFill>
                  <a:schemeClr val="bg1"/>
                </a:solidFill>
              </a:rPr>
              <a:t>RLC operates in 3 modes of operation: Transparent Mode (TM), Unacknowledged Mode (UM), and Acknowledged Mode (AM).</a:t>
            </a:r>
          </a:p>
          <a:p>
            <a:r>
              <a:rPr lang="en-US" dirty="0">
                <a:solidFill>
                  <a:schemeClr val="bg1"/>
                </a:solidFill>
              </a:rPr>
              <a:t>RLC Layer is responsible for transfer of upper layer PDUs, error correction through ARQ (Only for AM data transfer), Concatenation, segmentation and reassembly of RLC SDUs (Only for UM and AM data transfer).</a:t>
            </a:r>
          </a:p>
          <a:p>
            <a:r>
              <a:rPr lang="en-US" dirty="0">
                <a:solidFill>
                  <a:schemeClr val="bg1"/>
                </a:solidFill>
              </a:rPr>
              <a:t>RLC is also responsible for re-segmentation of RLC data PDUs (Only for AM data transfer), reordering of RLC data PDUs (Only for UM and AM data transfer), duplicate detection (Only for UM and AM data transfer), RLC SDU discard (Only for UM and AM data transfer), RLC re-establishment, and protocol error detection (Only for AM data transfer).</a:t>
            </a:r>
          </a:p>
          <a:p>
            <a:r>
              <a:rPr lang="en-US" dirty="0">
                <a:solidFill>
                  <a:schemeClr val="bg1"/>
                </a:solidFill>
              </a:rPr>
              <a:t>Radio Resource Control (RRC)</a:t>
            </a:r>
          </a:p>
          <a:p>
            <a:r>
              <a:rPr lang="en-US" dirty="0">
                <a:solidFill>
                  <a:schemeClr val="bg1"/>
                </a:solidFill>
              </a:rPr>
              <a:t>The main services and functions of the RRC sublayer include broadcast of System Information related to the non-access stratum (NAS), broadcast of System Information related to the access stratum (AS), Paging, establishment, maintenance and release of an RRC connection between the UE and E-UTRAN, Security functions including key management, establishment, configuration, maintenance and release of point to point Radio Bearers.</a:t>
            </a:r>
          </a:p>
          <a:p>
            <a:r>
              <a:rPr lang="en-US" dirty="0">
                <a:solidFill>
                  <a:schemeClr val="bg1"/>
                </a:solidFill>
              </a:rPr>
              <a:t>Packet Data Convergence Control (PDCP)</a:t>
            </a:r>
          </a:p>
          <a:p>
            <a:r>
              <a:rPr lang="en-US" dirty="0">
                <a:solidFill>
                  <a:schemeClr val="bg1"/>
                </a:solidFill>
              </a:rPr>
              <a:t>PDCP Layer is responsible for Header compression and decompression of IP data, Transfer of data (user plane or control plane), Maintenance of PDCP Sequence Numbers (SNs), In-sequence delivery of upper layer PDUs at re-establishment of lower layers, Duplicate elimination of lower layer SDUs at re-establishment of lower layers for radio bearers mapped on RLC AM, Ciphering and deciphering of user plane data and control plane data, Integrity protection and integrity verification of control plane data, Timer based discard, duplicate discarding, PDCP is used for SRBs and DRBs mapped on DCCH and DTCH type of logical channels.</a:t>
            </a:r>
          </a:p>
          <a:p>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102</a:t>
            </a:fld>
            <a:endParaRPr lang="en-US"/>
          </a:p>
        </p:txBody>
      </p:sp>
    </p:spTree>
    <p:extLst>
      <p:ext uri="{BB962C8B-B14F-4D97-AF65-F5344CB8AC3E}">
        <p14:creationId xmlns:p14="http://schemas.microsoft.com/office/powerpoint/2010/main" val="32862952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Control Plane Protocol</a:t>
            </a:r>
            <a:endParaRPr lang="fa-IR" b="1" dirty="0">
              <a:solidFill>
                <a:srgbClr val="FF0000"/>
              </a:solidFill>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14348" y="1857364"/>
            <a:ext cx="7643866" cy="4429156"/>
          </a:xfrm>
          <a:prstGeom prst="rect">
            <a:avLst/>
          </a:prstGeom>
          <a:noFill/>
          <a:ln>
            <a:noFill/>
          </a:ln>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103</a:t>
            </a:fld>
            <a:endParaRPr lang="en-US"/>
          </a:p>
        </p:txBody>
      </p:sp>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User Plane Protocol</a:t>
            </a:r>
            <a:endParaRPr lang="fa-IR" b="1" dirty="0">
              <a:solidFill>
                <a:srgbClr val="FF0000"/>
              </a:solidFill>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57224" y="2071678"/>
            <a:ext cx="7358114" cy="3929090"/>
          </a:xfrm>
          <a:prstGeom prst="rect">
            <a:avLst/>
          </a:prstGeom>
          <a:noFill/>
          <a:ln>
            <a:noFill/>
          </a:ln>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104</a:t>
            </a:fld>
            <a:endParaRPr lang="en-US"/>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53260"/>
            <a:ext cx="8229600" cy="775542"/>
          </a:xfrm>
        </p:spPr>
        <p:txBody>
          <a:bodyPr>
            <a:normAutofit fontScale="90000"/>
          </a:bodyPr>
          <a:lstStyle/>
          <a:p>
            <a:pPr algn="ctr"/>
            <a:r>
              <a:rPr lang="it-IT" b="1" dirty="0" smtClean="0">
                <a:solidFill>
                  <a:srgbClr val="FF0000"/>
                </a:solidFill>
              </a:rPr>
              <a:t>PDU and SDU in General at  protocol stack</a:t>
            </a:r>
            <a:endParaRPr lang="fa-IR" b="1" dirty="0">
              <a:solidFill>
                <a:srgbClr val="FF0000"/>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1571604" y="1857364"/>
            <a:ext cx="6072230" cy="4338772"/>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105</a:t>
            </a:fld>
            <a:endParaRPr lang="en-US"/>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00116"/>
            <a:ext cx="8229600" cy="1143000"/>
          </a:xfrm>
        </p:spPr>
        <p:txBody>
          <a:bodyPr>
            <a:normAutofit fontScale="90000"/>
          </a:bodyPr>
          <a:lstStyle/>
          <a:p>
            <a:pPr algn="ctr"/>
            <a:r>
              <a:rPr lang="en-US" b="1" dirty="0" smtClean="0">
                <a:solidFill>
                  <a:srgbClr val="FF0000"/>
                </a:solidFill>
              </a:rPr>
              <a:t>NAS</a:t>
            </a:r>
            <a:r>
              <a:rPr lang="en-US" dirty="0" smtClean="0">
                <a:solidFill>
                  <a:srgbClr val="FF0000"/>
                </a:solidFill>
              </a:rPr>
              <a:t> (The non-access stratum protocol)</a:t>
            </a:r>
            <a:endParaRPr lang="fa-IR" dirty="0">
              <a:solidFill>
                <a:srgbClr val="FF0000"/>
              </a:solidFill>
            </a:endParaRPr>
          </a:p>
        </p:txBody>
      </p:sp>
      <p:sp>
        <p:nvSpPr>
          <p:cNvPr id="3" name="Content Placeholder 2"/>
          <p:cNvSpPr>
            <a:spLocks noGrp="1"/>
          </p:cNvSpPr>
          <p:nvPr>
            <p:ph idx="1"/>
          </p:nvPr>
        </p:nvSpPr>
        <p:spPr>
          <a:xfrm>
            <a:off x="428596" y="2428868"/>
            <a:ext cx="8229600" cy="3786214"/>
          </a:xfrm>
        </p:spPr>
        <p:txBody>
          <a:bodyPr/>
          <a:lstStyle/>
          <a:p>
            <a:r>
              <a:rPr lang="en-US" b="1" dirty="0" smtClean="0"/>
              <a:t>NAS</a:t>
            </a:r>
            <a:r>
              <a:rPr lang="en-US" dirty="0" smtClean="0"/>
              <a:t> - The non-access stratum protocol terminated in the MME on the network side and at the UE on the terminal side </a:t>
            </a:r>
            <a:r>
              <a:rPr lang="en-US" b="1" dirty="0" smtClean="0">
                <a:solidFill>
                  <a:srgbClr val="00B0F0"/>
                </a:solidFill>
              </a:rPr>
              <a:t>performs functions</a:t>
            </a:r>
            <a:r>
              <a:rPr lang="en-US" dirty="0" smtClean="0">
                <a:solidFill>
                  <a:srgbClr val="00B0F0"/>
                </a:solidFill>
              </a:rPr>
              <a:t> </a:t>
            </a:r>
            <a:r>
              <a:rPr lang="en-US" dirty="0" smtClean="0"/>
              <a:t>such as:</a:t>
            </a:r>
          </a:p>
          <a:p>
            <a:pPr lvl="1"/>
            <a:r>
              <a:rPr lang="en-US" dirty="0" smtClean="0"/>
              <a:t>EPS bearer management (setting up of bearers)</a:t>
            </a:r>
          </a:p>
          <a:p>
            <a:pPr lvl="1"/>
            <a:r>
              <a:rPr lang="en-US" dirty="0" smtClean="0"/>
              <a:t>Authentication</a:t>
            </a:r>
          </a:p>
          <a:p>
            <a:pPr lvl="1"/>
            <a:r>
              <a:rPr lang="en-US" dirty="0" smtClean="0"/>
              <a:t>Security control</a:t>
            </a:r>
          </a:p>
          <a:p>
            <a:pPr lvl="1"/>
            <a:r>
              <a:rPr lang="en-US" dirty="0" smtClean="0"/>
              <a:t>Network attach</a:t>
            </a:r>
          </a:p>
          <a:p>
            <a:pPr lvl="1"/>
            <a:r>
              <a:rPr lang="en-US" dirty="0" smtClean="0"/>
              <a:t>Mobility management.</a:t>
            </a:r>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106</a:t>
            </a:fld>
            <a:endParaRPr lang="en-US"/>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80" y="785794"/>
            <a:ext cx="8229600" cy="632666"/>
          </a:xfrm>
        </p:spPr>
        <p:txBody>
          <a:bodyPr>
            <a:normAutofit fontScale="90000"/>
          </a:bodyPr>
          <a:lstStyle/>
          <a:p>
            <a:pPr algn="ctr"/>
            <a:r>
              <a:rPr lang="en-US" b="1" dirty="0" smtClean="0">
                <a:solidFill>
                  <a:srgbClr val="FF0000"/>
                </a:solidFill>
              </a:rPr>
              <a:t>RRC (Radio Resource Control)</a:t>
            </a:r>
            <a:endParaRPr lang="fa-IR" b="1" dirty="0">
              <a:solidFill>
                <a:srgbClr val="FF0000"/>
              </a:solidFill>
            </a:endParaRPr>
          </a:p>
        </p:txBody>
      </p:sp>
      <p:sp>
        <p:nvSpPr>
          <p:cNvPr id="3" name="Content Placeholder 2"/>
          <p:cNvSpPr>
            <a:spLocks noGrp="1"/>
          </p:cNvSpPr>
          <p:nvPr>
            <p:ph idx="1"/>
          </p:nvPr>
        </p:nvSpPr>
        <p:spPr>
          <a:xfrm>
            <a:off x="457200" y="1643050"/>
            <a:ext cx="8229600" cy="4681550"/>
          </a:xfrm>
        </p:spPr>
        <p:txBody>
          <a:bodyPr>
            <a:normAutofit fontScale="55000" lnSpcReduction="20000"/>
          </a:bodyPr>
          <a:lstStyle/>
          <a:p>
            <a:pPr>
              <a:buNone/>
            </a:pPr>
            <a:r>
              <a:rPr lang="en-US" b="1" dirty="0" smtClean="0">
                <a:solidFill>
                  <a:srgbClr val="0070C0"/>
                </a:solidFill>
              </a:rPr>
              <a:t>RRC IDLE state:</a:t>
            </a:r>
            <a:endParaRPr lang="en-US" dirty="0" smtClean="0">
              <a:solidFill>
                <a:srgbClr val="0070C0"/>
              </a:solidFill>
            </a:endParaRPr>
          </a:p>
          <a:p>
            <a:pPr lvl="0"/>
            <a:r>
              <a:rPr lang="en-US" dirty="0" smtClean="0"/>
              <a:t>Receive broadcast/multicast data</a:t>
            </a:r>
          </a:p>
          <a:p>
            <a:pPr lvl="0"/>
            <a:r>
              <a:rPr lang="en-US" dirty="0" smtClean="0"/>
              <a:t>Monitors a paging channel to detect incoming calls</a:t>
            </a:r>
          </a:p>
          <a:p>
            <a:pPr lvl="0"/>
            <a:r>
              <a:rPr lang="en-US" dirty="0" smtClean="0"/>
              <a:t>Performs neighbor cell measurements</a:t>
            </a:r>
          </a:p>
          <a:p>
            <a:pPr lvl="0"/>
            <a:r>
              <a:rPr lang="en-US" dirty="0" smtClean="0"/>
              <a:t>Cell selection/reselection</a:t>
            </a:r>
          </a:p>
          <a:p>
            <a:pPr lvl="0"/>
            <a:r>
              <a:rPr lang="en-US" dirty="0" smtClean="0"/>
              <a:t>Acquires system information</a:t>
            </a:r>
          </a:p>
          <a:p>
            <a:pPr lvl="0"/>
            <a:r>
              <a:rPr lang="en-US" dirty="0" smtClean="0"/>
              <a:t>Specific DRX (discontinuous reception) cycle may be configured by upper layers to enable UE power savings</a:t>
            </a:r>
          </a:p>
          <a:p>
            <a:pPr lvl="0"/>
            <a:r>
              <a:rPr lang="en-US" dirty="0" smtClean="0"/>
              <a:t>Mobility is controlled by the UE in the RRC IDLE state</a:t>
            </a:r>
          </a:p>
          <a:p>
            <a:pPr>
              <a:buNone/>
            </a:pPr>
            <a:endParaRPr lang="en-US" b="1" dirty="0" smtClean="0">
              <a:solidFill>
                <a:srgbClr val="0070C0"/>
              </a:solidFill>
            </a:endParaRPr>
          </a:p>
          <a:p>
            <a:pPr>
              <a:buNone/>
            </a:pPr>
            <a:r>
              <a:rPr lang="en-US" b="1" dirty="0" smtClean="0">
                <a:solidFill>
                  <a:srgbClr val="0070C0"/>
                </a:solidFill>
              </a:rPr>
              <a:t>RRC CONNECTED state</a:t>
            </a:r>
            <a:endParaRPr lang="en-US" dirty="0" smtClean="0">
              <a:solidFill>
                <a:srgbClr val="0070C0"/>
              </a:solidFill>
            </a:endParaRPr>
          </a:p>
          <a:p>
            <a:pPr lvl="0"/>
            <a:r>
              <a:rPr lang="en-US" dirty="0" smtClean="0"/>
              <a:t>The transfer of </a:t>
            </a:r>
            <a:r>
              <a:rPr lang="en-US" dirty="0" err="1" smtClean="0"/>
              <a:t>uni</a:t>
            </a:r>
            <a:r>
              <a:rPr lang="en-US" dirty="0" smtClean="0"/>
              <a:t>-cast data to/from UE</a:t>
            </a:r>
          </a:p>
          <a:p>
            <a:pPr lvl="0"/>
            <a:r>
              <a:rPr lang="en-US" dirty="0" smtClean="0"/>
              <a:t>The transfer of broadcast/multicast data to UE</a:t>
            </a:r>
          </a:p>
          <a:p>
            <a:pPr lvl="0"/>
            <a:r>
              <a:rPr lang="en-US" dirty="0" smtClean="0"/>
              <a:t>The UE may be configured with a UE specific DRX/DTX (discontinuous transmission)</a:t>
            </a:r>
          </a:p>
          <a:p>
            <a:pPr lvl="0"/>
            <a:r>
              <a:rPr lang="en-US" dirty="0" smtClean="0"/>
              <a:t>UE monitors control channels associated with the shared data channel to determine if data is scheduled for it</a:t>
            </a:r>
          </a:p>
          <a:p>
            <a:pPr lvl="0"/>
            <a:r>
              <a:rPr lang="en-US" dirty="0" smtClean="0"/>
              <a:t>Provides channel quality feedback information</a:t>
            </a:r>
          </a:p>
          <a:p>
            <a:pPr lvl="0"/>
            <a:r>
              <a:rPr lang="en-US" dirty="0" smtClean="0"/>
              <a:t>Performs neighbor cell measurements and measurement reporting</a:t>
            </a:r>
          </a:p>
          <a:p>
            <a:pPr lvl="0"/>
            <a:r>
              <a:rPr lang="en-US" dirty="0" smtClean="0"/>
              <a:t>Acquires system information</a:t>
            </a:r>
          </a:p>
          <a:p>
            <a:pPr lvl="0"/>
            <a:r>
              <a:rPr lang="en-US" dirty="0" smtClean="0"/>
              <a:t>The mobility is controlled by the network in this state.</a:t>
            </a:r>
          </a:p>
          <a:p>
            <a:endParaRPr lang="fa-IR"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5286380" y="1571612"/>
            <a:ext cx="3389320" cy="1156973"/>
          </a:xfrm>
          <a:prstGeom prst="rect">
            <a:avLst/>
          </a:prstGeom>
          <a:noFill/>
          <a:ln>
            <a:noFill/>
          </a:ln>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107</a:t>
            </a:fld>
            <a:endParaRPr lang="en-US"/>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8678"/>
            <a:ext cx="8229600" cy="1143000"/>
          </a:xfrm>
        </p:spPr>
        <p:txBody>
          <a:bodyPr>
            <a:normAutofit fontScale="90000"/>
          </a:bodyPr>
          <a:lstStyle/>
          <a:p>
            <a:pPr algn="ctr"/>
            <a:r>
              <a:rPr lang="en-US" b="1" dirty="0" smtClean="0">
                <a:solidFill>
                  <a:srgbClr val="FF0000"/>
                </a:solidFill>
              </a:rPr>
              <a:t>PDCP (Packet Data Convergence Protocol)</a:t>
            </a:r>
            <a:endParaRPr lang="fa-IR" dirty="0">
              <a:solidFill>
                <a:srgbClr val="FF0000"/>
              </a:solidFill>
            </a:endParaRPr>
          </a:p>
        </p:txBody>
      </p:sp>
      <p:sp>
        <p:nvSpPr>
          <p:cNvPr id="3" name="Content Placeholder 2"/>
          <p:cNvSpPr>
            <a:spLocks noGrp="1"/>
          </p:cNvSpPr>
          <p:nvPr>
            <p:ph idx="1"/>
          </p:nvPr>
        </p:nvSpPr>
        <p:spPr/>
        <p:txBody>
          <a:bodyPr>
            <a:normAutofit fontScale="77500" lnSpcReduction="20000"/>
          </a:bodyPr>
          <a:lstStyle/>
          <a:p>
            <a:r>
              <a:rPr lang="en-US" dirty="0" smtClean="0"/>
              <a:t>PDCP Functions are:</a:t>
            </a:r>
          </a:p>
          <a:p>
            <a:pPr lvl="0"/>
            <a:r>
              <a:rPr lang="en-US" b="1" dirty="0" smtClean="0">
                <a:solidFill>
                  <a:srgbClr val="0070C0"/>
                </a:solidFill>
              </a:rPr>
              <a:t>Transfers User Plane and Control Plane data</a:t>
            </a:r>
            <a:r>
              <a:rPr lang="en-US" dirty="0" smtClean="0">
                <a:solidFill>
                  <a:srgbClr val="0070C0"/>
                </a:solidFill>
              </a:rPr>
              <a:t> </a:t>
            </a:r>
            <a:r>
              <a:rPr lang="en-US" dirty="0" smtClean="0"/>
              <a:t>to and from upper layers. It receives SDUs from upper layers and sends PDUs to the lower layers. In the other direction, it receives PDUs from the lower layers and sends SDUs to upper layers.</a:t>
            </a:r>
          </a:p>
          <a:p>
            <a:pPr lvl="0"/>
            <a:r>
              <a:rPr lang="en-US" b="1" dirty="0" smtClean="0">
                <a:solidFill>
                  <a:srgbClr val="0070C0"/>
                </a:solidFill>
              </a:rPr>
              <a:t>Security functions:</a:t>
            </a:r>
            <a:r>
              <a:rPr lang="en-US" dirty="0" smtClean="0"/>
              <a:t> It applies ciphering for User and Control Plane bearers, if configured. It may also perform integrity protection for Control Plane bearers, if configured.</a:t>
            </a:r>
          </a:p>
          <a:p>
            <a:pPr lvl="0"/>
            <a:r>
              <a:rPr lang="en-US" b="1" dirty="0" smtClean="0">
                <a:solidFill>
                  <a:srgbClr val="0070C0"/>
                </a:solidFill>
              </a:rPr>
              <a:t>Header compression services</a:t>
            </a:r>
            <a:r>
              <a:rPr lang="en-US" dirty="0" smtClean="0">
                <a:solidFill>
                  <a:srgbClr val="0070C0"/>
                </a:solidFill>
              </a:rPr>
              <a:t> </a:t>
            </a:r>
            <a:r>
              <a:rPr lang="en-US" dirty="0" smtClean="0"/>
              <a:t>to improve the efficiency of over the air transmissions. The header compression is based on Robust Header Compression (ROHC).</a:t>
            </a:r>
          </a:p>
          <a:p>
            <a:pPr lvl="0"/>
            <a:r>
              <a:rPr lang="en-US" b="1" dirty="0" smtClean="0">
                <a:solidFill>
                  <a:srgbClr val="0070C0"/>
                </a:solidFill>
              </a:rPr>
              <a:t>In-order delivery </a:t>
            </a:r>
            <a:r>
              <a:rPr lang="en-US" dirty="0" smtClean="0"/>
              <a:t>of packets and duplicate detection services to upper layers after handovers. After handover, the source </a:t>
            </a:r>
            <a:r>
              <a:rPr lang="en-US" dirty="0" err="1" smtClean="0"/>
              <a:t>eNB</a:t>
            </a:r>
            <a:r>
              <a:rPr lang="en-US" dirty="0" smtClean="0"/>
              <a:t> transfers unacknowledged packets to target </a:t>
            </a:r>
            <a:r>
              <a:rPr lang="en-US" dirty="0" err="1" smtClean="0"/>
              <a:t>eNB</a:t>
            </a:r>
            <a:r>
              <a:rPr lang="en-US" dirty="0" smtClean="0"/>
              <a:t> when operating in RLC AM. The target </a:t>
            </a:r>
            <a:r>
              <a:rPr lang="en-US" dirty="0" err="1" smtClean="0"/>
              <a:t>eNB</a:t>
            </a:r>
            <a:r>
              <a:rPr lang="en-US" dirty="0" smtClean="0"/>
              <a:t> forwards packets from the source </a:t>
            </a:r>
            <a:r>
              <a:rPr lang="en-US" dirty="0" err="1" smtClean="0"/>
              <a:t>eNB</a:t>
            </a:r>
            <a:r>
              <a:rPr lang="en-US" dirty="0" smtClean="0"/>
              <a:t> to the UE.</a:t>
            </a:r>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108</a:t>
            </a:fld>
            <a:endParaRPr lang="en-US"/>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70C0"/>
                </a:solidFill>
              </a:rPr>
              <a:t>Header compression services</a:t>
            </a:r>
            <a:endParaRPr lang="fa-IR" dirty="0"/>
          </a:p>
        </p:txBody>
      </p:sp>
      <p:sp>
        <p:nvSpPr>
          <p:cNvPr id="3" name="Content Placeholder 2"/>
          <p:cNvSpPr>
            <a:spLocks noGrp="1"/>
          </p:cNvSpPr>
          <p:nvPr>
            <p:ph idx="1"/>
          </p:nvPr>
        </p:nvSpPr>
        <p:spPr/>
        <p:txBody>
          <a:bodyPr>
            <a:normAutofit/>
          </a:bodyPr>
          <a:lstStyle/>
          <a:p>
            <a:r>
              <a:rPr lang="en-US" dirty="0" smtClean="0"/>
              <a:t>Header compression services is the most role of PDCP.</a:t>
            </a:r>
          </a:p>
          <a:p>
            <a:r>
              <a:rPr lang="en-US" dirty="0" smtClean="0"/>
              <a:t>This role uses the ROHC (Robust Header Compression)</a:t>
            </a:r>
          </a:p>
          <a:p>
            <a:r>
              <a:rPr lang="en-US" dirty="0" smtClean="0"/>
              <a:t>In LTE the compression is so important due to this fact the voice service provide via packet switch. For providing the VoIP  as well as the voice in circuit switch, the compression must be used.</a:t>
            </a:r>
          </a:p>
          <a:p>
            <a:pPr lvl="1"/>
            <a:r>
              <a:rPr lang="en-US" dirty="0" smtClean="0"/>
              <a:t>For transmitting the VoIP packet (32bytes), 40 bits add in IPv4 and 60 bytes add in IPv6. By using the ROHC these headers decrease to 4 and 6 bytes.</a:t>
            </a: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109</a:t>
            </a:fld>
            <a:endParaRPr 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z="5400" dirty="0" smtClean="0"/>
              <a:t>Spectrum Flexibility</a:t>
            </a:r>
            <a:endParaRPr lang="en-US" dirty="0"/>
          </a:p>
        </p:txBody>
      </p:sp>
      <p:pic>
        <p:nvPicPr>
          <p:cNvPr id="4" name="Content Placeholder 3"/>
          <p:cNvPicPr>
            <a:picLocks noGrp="1" noChangeAspect="1"/>
          </p:cNvPicPr>
          <p:nvPr>
            <p:ph idx="1"/>
          </p:nvPr>
        </p:nvPicPr>
        <p:blipFill>
          <a:blip r:embed="rId2"/>
          <a:stretch>
            <a:fillRect/>
          </a:stretch>
        </p:blipFill>
        <p:spPr>
          <a:xfrm>
            <a:off x="1067238" y="2701310"/>
            <a:ext cx="7009524" cy="2857143"/>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a:t>
            </a:fld>
            <a:endParaRPr lang="en-US"/>
          </a:p>
        </p:txBody>
      </p:sp>
    </p:spTree>
    <p:extLst>
      <p:ext uri="{BB962C8B-B14F-4D97-AF65-F5344CB8AC3E}">
        <p14:creationId xmlns:p14="http://schemas.microsoft.com/office/powerpoint/2010/main" val="174741840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229600" cy="846980"/>
          </a:xfrm>
        </p:spPr>
        <p:txBody>
          <a:bodyPr/>
          <a:lstStyle/>
          <a:p>
            <a:pPr algn="ctr"/>
            <a:r>
              <a:rPr lang="en-US" b="1" dirty="0" smtClean="0">
                <a:solidFill>
                  <a:srgbClr val="FF0000"/>
                </a:solidFill>
              </a:rPr>
              <a:t>RLC Modes</a:t>
            </a:r>
            <a:endParaRPr lang="en-US" dirty="0" smtClean="0">
              <a:solidFill>
                <a:srgbClr val="FF0000"/>
              </a:solidFill>
            </a:endParaRPr>
          </a:p>
        </p:txBody>
      </p:sp>
      <p:sp>
        <p:nvSpPr>
          <p:cNvPr id="3" name="Content Placeholder 2"/>
          <p:cNvSpPr>
            <a:spLocks noGrp="1"/>
          </p:cNvSpPr>
          <p:nvPr>
            <p:ph idx="1"/>
          </p:nvPr>
        </p:nvSpPr>
        <p:spPr>
          <a:xfrm>
            <a:off x="428596" y="1500174"/>
            <a:ext cx="8072494" cy="4643470"/>
          </a:xfrm>
        </p:spPr>
        <p:txBody>
          <a:bodyPr>
            <a:normAutofit fontScale="70000" lnSpcReduction="20000"/>
          </a:bodyPr>
          <a:lstStyle/>
          <a:p>
            <a:r>
              <a:rPr lang="en-US" b="1" dirty="0" smtClean="0">
                <a:solidFill>
                  <a:srgbClr val="0070C0"/>
                </a:solidFill>
              </a:rPr>
              <a:t>Transparent Mode (TM)</a:t>
            </a:r>
            <a:endParaRPr lang="en-US" dirty="0" smtClean="0">
              <a:solidFill>
                <a:srgbClr val="0070C0"/>
              </a:solidFill>
            </a:endParaRPr>
          </a:p>
          <a:p>
            <a:pPr lvl="1"/>
            <a:r>
              <a:rPr lang="en-US" dirty="0" smtClean="0"/>
              <a:t> No segmentation and reassembly of RLC SDUs</a:t>
            </a:r>
          </a:p>
          <a:p>
            <a:pPr lvl="1"/>
            <a:r>
              <a:rPr lang="en-US" dirty="0" smtClean="0"/>
              <a:t> No RLC headers are added</a:t>
            </a:r>
          </a:p>
          <a:p>
            <a:pPr lvl="1"/>
            <a:r>
              <a:rPr lang="en-US" dirty="0" smtClean="0"/>
              <a:t> No delivery guarantees</a:t>
            </a:r>
          </a:p>
          <a:p>
            <a:pPr lvl="1"/>
            <a:r>
              <a:rPr lang="en-US" dirty="0" smtClean="0"/>
              <a:t> </a:t>
            </a:r>
            <a:r>
              <a:rPr lang="en-US" b="1" dirty="0" smtClean="0">
                <a:solidFill>
                  <a:schemeClr val="accent5">
                    <a:lumMod val="50000"/>
                  </a:schemeClr>
                </a:solidFill>
              </a:rPr>
              <a:t>Suitable for carrying voice</a:t>
            </a:r>
          </a:p>
          <a:p>
            <a:r>
              <a:rPr lang="en-US" dirty="0" smtClean="0"/>
              <a:t> </a:t>
            </a:r>
          </a:p>
          <a:p>
            <a:r>
              <a:rPr lang="en-US" b="1" dirty="0" smtClean="0">
                <a:solidFill>
                  <a:srgbClr val="0070C0"/>
                </a:solidFill>
              </a:rPr>
              <a:t>Unacknowledged Mode (UM)</a:t>
            </a:r>
            <a:endParaRPr lang="en-US" dirty="0" smtClean="0">
              <a:solidFill>
                <a:srgbClr val="0070C0"/>
              </a:solidFill>
            </a:endParaRPr>
          </a:p>
          <a:p>
            <a:pPr lvl="1"/>
            <a:r>
              <a:rPr lang="en-US" dirty="0" smtClean="0"/>
              <a:t>Segmentation and reassembly of RLC SDUs</a:t>
            </a:r>
          </a:p>
          <a:p>
            <a:pPr lvl="1"/>
            <a:r>
              <a:rPr lang="en-US" dirty="0" smtClean="0"/>
              <a:t>RLC Headers are added</a:t>
            </a:r>
          </a:p>
          <a:p>
            <a:pPr lvl="1"/>
            <a:r>
              <a:rPr lang="en-US" dirty="0" smtClean="0"/>
              <a:t>No delivery guarantees</a:t>
            </a:r>
          </a:p>
          <a:p>
            <a:pPr lvl="1"/>
            <a:r>
              <a:rPr lang="en-US" b="1" dirty="0" smtClean="0">
                <a:solidFill>
                  <a:schemeClr val="accent5">
                    <a:lumMod val="50000"/>
                  </a:schemeClr>
                </a:solidFill>
              </a:rPr>
              <a:t>Suitable for carrying streaming traffic</a:t>
            </a:r>
          </a:p>
          <a:p>
            <a:r>
              <a:rPr lang="en-US" dirty="0" smtClean="0"/>
              <a:t> </a:t>
            </a:r>
          </a:p>
          <a:p>
            <a:r>
              <a:rPr lang="en-US" b="1" dirty="0" smtClean="0">
                <a:solidFill>
                  <a:srgbClr val="0070C0"/>
                </a:solidFill>
              </a:rPr>
              <a:t>Acknowledged Mode (AM)</a:t>
            </a:r>
            <a:endParaRPr lang="en-US" dirty="0" smtClean="0">
              <a:solidFill>
                <a:srgbClr val="0070C0"/>
              </a:solidFill>
            </a:endParaRPr>
          </a:p>
          <a:p>
            <a:pPr lvl="1"/>
            <a:r>
              <a:rPr lang="en-US" dirty="0" smtClean="0"/>
              <a:t> Segmentation and reassembly of RLC SDUs</a:t>
            </a:r>
          </a:p>
          <a:p>
            <a:pPr lvl="1"/>
            <a:r>
              <a:rPr lang="en-US" dirty="0" smtClean="0"/>
              <a:t> RLC Headers are added</a:t>
            </a:r>
          </a:p>
          <a:p>
            <a:pPr lvl="1"/>
            <a:r>
              <a:rPr lang="en-US" dirty="0" smtClean="0"/>
              <a:t> Reliable in sequence delivery service</a:t>
            </a:r>
          </a:p>
          <a:p>
            <a:pPr lvl="1"/>
            <a:r>
              <a:rPr lang="en-US" b="1" dirty="0" smtClean="0">
                <a:solidFill>
                  <a:schemeClr val="accent5">
                    <a:lumMod val="50000"/>
                  </a:schemeClr>
                </a:solidFill>
              </a:rPr>
              <a:t> Suitable for carrying TCP traffic</a:t>
            </a:r>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110</a:t>
            </a:fld>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918418"/>
          </a:xfrm>
        </p:spPr>
        <p:txBody>
          <a:bodyPr>
            <a:normAutofit/>
          </a:bodyPr>
          <a:lstStyle/>
          <a:p>
            <a:pPr algn="ctr"/>
            <a:r>
              <a:rPr lang="en-US" b="1" dirty="0" smtClean="0">
                <a:solidFill>
                  <a:srgbClr val="FF0000"/>
                </a:solidFill>
              </a:rPr>
              <a:t>RLC (Radio link Control)</a:t>
            </a:r>
            <a:endParaRPr lang="fa-IR"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pPr>
              <a:buNone/>
            </a:pPr>
            <a:r>
              <a:rPr lang="en-US" dirty="0" smtClean="0"/>
              <a:t>The RLC layer is used to format and transport traffic between the UE and the </a:t>
            </a:r>
            <a:r>
              <a:rPr lang="en-US" dirty="0" err="1" smtClean="0"/>
              <a:t>eNB</a:t>
            </a:r>
            <a:r>
              <a:rPr lang="en-US" dirty="0" smtClean="0"/>
              <a:t>. The main services and functions of the RLC sub-layers include:</a:t>
            </a:r>
          </a:p>
          <a:p>
            <a:pPr lvl="1"/>
            <a:r>
              <a:rPr lang="en-US" dirty="0" smtClean="0"/>
              <a:t>Transfer of upper layer PDUs</a:t>
            </a:r>
          </a:p>
          <a:p>
            <a:pPr lvl="1"/>
            <a:r>
              <a:rPr lang="en-US" dirty="0" smtClean="0"/>
              <a:t>Error correction through ARQ (only for AM data transfer)</a:t>
            </a:r>
          </a:p>
          <a:p>
            <a:pPr lvl="1"/>
            <a:r>
              <a:rPr lang="en-US" dirty="0" smtClean="0"/>
              <a:t>Concatenation, segmentation and reassembly of RLC SDUs (UM and AM)</a:t>
            </a:r>
          </a:p>
          <a:p>
            <a:pPr lvl="1"/>
            <a:r>
              <a:rPr lang="en-US" dirty="0" smtClean="0"/>
              <a:t>Re-segmentation of RLC data PDUs (AM)</a:t>
            </a:r>
          </a:p>
          <a:p>
            <a:pPr lvl="1"/>
            <a:r>
              <a:rPr lang="en-US" dirty="0" smtClean="0"/>
              <a:t>Reordering of RLC data PDUs (UM and AM);</a:t>
            </a:r>
          </a:p>
          <a:p>
            <a:pPr lvl="1"/>
            <a:r>
              <a:rPr lang="en-US" dirty="0" smtClean="0"/>
              <a:t>Duplicate detection (UM and AM);</a:t>
            </a:r>
          </a:p>
          <a:p>
            <a:pPr lvl="1"/>
            <a:r>
              <a:rPr lang="en-US" dirty="0" smtClean="0"/>
              <a:t>RLC SDU discard (UM and AM)</a:t>
            </a:r>
          </a:p>
          <a:p>
            <a:pPr lvl="1"/>
            <a:r>
              <a:rPr lang="en-US" dirty="0" smtClean="0"/>
              <a:t>RLC re-establishment</a:t>
            </a:r>
          </a:p>
          <a:p>
            <a:pPr lvl="1"/>
            <a:r>
              <a:rPr lang="en-US" dirty="0" smtClean="0"/>
              <a:t>Protocol error detection and recovery</a:t>
            </a:r>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111</a:t>
            </a:fld>
            <a:endParaRPr lang="en-US"/>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229600" cy="775542"/>
          </a:xfrm>
        </p:spPr>
        <p:txBody>
          <a:bodyPr>
            <a:normAutofit fontScale="90000"/>
          </a:bodyPr>
          <a:lstStyle/>
          <a:p>
            <a:pPr algn="ctr"/>
            <a:r>
              <a:rPr lang="en-US" b="1" dirty="0" smtClean="0">
                <a:solidFill>
                  <a:srgbClr val="FF0000"/>
                </a:solidFill>
              </a:rPr>
              <a:t>MAC (Medium Access Control)</a:t>
            </a:r>
            <a:endParaRPr lang="fa-IR" b="1" dirty="0">
              <a:solidFill>
                <a:srgbClr val="FF0000"/>
              </a:solidFill>
            </a:endParaRPr>
          </a:p>
        </p:txBody>
      </p:sp>
      <p:sp>
        <p:nvSpPr>
          <p:cNvPr id="3" name="Content Placeholder 2"/>
          <p:cNvSpPr>
            <a:spLocks noGrp="1"/>
          </p:cNvSpPr>
          <p:nvPr>
            <p:ph idx="1"/>
          </p:nvPr>
        </p:nvSpPr>
        <p:spPr>
          <a:xfrm>
            <a:off x="428596" y="1428736"/>
            <a:ext cx="8429684" cy="5429264"/>
          </a:xfrm>
        </p:spPr>
        <p:txBody>
          <a:bodyPr>
            <a:normAutofit fontScale="92500"/>
          </a:bodyPr>
          <a:lstStyle/>
          <a:p>
            <a:pPr>
              <a:buNone/>
            </a:pPr>
            <a:r>
              <a:rPr lang="en-US" dirty="0" smtClean="0"/>
              <a:t>The main services and functions of the MAC sub-layer include:</a:t>
            </a:r>
          </a:p>
          <a:p>
            <a:pPr lvl="1"/>
            <a:r>
              <a:rPr lang="en-US" dirty="0" smtClean="0"/>
              <a:t>Mapping between logical channels and transport channels;</a:t>
            </a:r>
          </a:p>
          <a:p>
            <a:pPr lvl="1"/>
            <a:r>
              <a:rPr lang="en-US" dirty="0" smtClean="0"/>
              <a:t>Multiplexing/de-multiplexing of MAC SDUs belonging to one or different logical channels into/from transport blocks (TB) delivered to/from the physical layer on transport channels;</a:t>
            </a:r>
          </a:p>
          <a:p>
            <a:pPr lvl="1"/>
            <a:r>
              <a:rPr lang="en-US" dirty="0" smtClean="0"/>
              <a:t>scheduling information reporting;</a:t>
            </a:r>
          </a:p>
          <a:p>
            <a:pPr lvl="1"/>
            <a:r>
              <a:rPr lang="en-US" dirty="0" smtClean="0"/>
              <a:t>Error correction through HARQ;</a:t>
            </a:r>
          </a:p>
          <a:p>
            <a:pPr lvl="1"/>
            <a:r>
              <a:rPr lang="en-US" dirty="0" smtClean="0"/>
              <a:t>Priority handling between logical channels of one UE;</a:t>
            </a:r>
          </a:p>
          <a:p>
            <a:pPr lvl="1"/>
            <a:r>
              <a:rPr lang="en-US" dirty="0" smtClean="0"/>
              <a:t>Priority handling between UEs by means of dynamic scheduling</a:t>
            </a:r>
          </a:p>
          <a:p>
            <a:pPr lvl="1"/>
            <a:r>
              <a:rPr lang="en-US" dirty="0" smtClean="0"/>
              <a:t>Padding.</a:t>
            </a:r>
            <a:br>
              <a:rPr lang="en-US" dirty="0" smtClean="0"/>
            </a:b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112</a:t>
            </a:fld>
            <a:endParaRPr lang="en-US"/>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32"/>
            <a:ext cx="8229600" cy="989856"/>
          </a:xfrm>
        </p:spPr>
        <p:txBody>
          <a:bodyPr>
            <a:normAutofit fontScale="90000"/>
          </a:bodyPr>
          <a:lstStyle/>
          <a:p>
            <a:pPr algn="ctr"/>
            <a:r>
              <a:rPr lang="en-US" b="1" dirty="0" smtClean="0">
                <a:solidFill>
                  <a:srgbClr val="FF0000"/>
                </a:solidFill>
              </a:rPr>
              <a:t>HARQ (Hybrid Automatic Repeat and Request)</a:t>
            </a:r>
            <a:endParaRPr lang="fa-IR" b="1" dirty="0">
              <a:solidFill>
                <a:srgbClr val="FF0000"/>
              </a:solidFill>
            </a:endParaRPr>
          </a:p>
        </p:txBody>
      </p:sp>
      <p:sp>
        <p:nvSpPr>
          <p:cNvPr id="5" name="Content Placeholder 4"/>
          <p:cNvSpPr>
            <a:spLocks noGrp="1"/>
          </p:cNvSpPr>
          <p:nvPr>
            <p:ph idx="1"/>
          </p:nvPr>
        </p:nvSpPr>
        <p:spPr/>
        <p:txBody>
          <a:bodyPr/>
          <a:lstStyle/>
          <a:p>
            <a:r>
              <a:rPr lang="en-US" dirty="0" smtClean="0"/>
              <a:t>HARQ</a:t>
            </a:r>
          </a:p>
          <a:p>
            <a:pPr lvl="1"/>
            <a:r>
              <a:rPr lang="en-US" dirty="0" smtClean="0"/>
              <a:t>Receive TBs (Transport Block)</a:t>
            </a:r>
          </a:p>
          <a:p>
            <a:pPr lvl="1"/>
            <a:r>
              <a:rPr lang="en-US" dirty="0" smtClean="0"/>
              <a:t>Combine Received Data</a:t>
            </a:r>
          </a:p>
          <a:p>
            <a:pPr lvl="1"/>
            <a:r>
              <a:rPr lang="en-US" dirty="0" smtClean="0"/>
              <a:t>Create the ACK/NACK Signaling</a:t>
            </a:r>
          </a:p>
          <a:p>
            <a:r>
              <a:rPr lang="en-US" dirty="0" smtClean="0"/>
              <a:t>SAW (Stop and Wait) is a type of HARQ Algorithm</a:t>
            </a:r>
          </a:p>
          <a:p>
            <a:r>
              <a:rPr lang="en-US" dirty="0" smtClean="0"/>
              <a:t>HARQ in DL uses Adaptive / Synchronization</a:t>
            </a:r>
          </a:p>
          <a:p>
            <a:r>
              <a:rPr lang="en-US" dirty="0" smtClean="0"/>
              <a:t>HARQ in UL uses </a:t>
            </a:r>
            <a:r>
              <a:rPr lang="en-US" dirty="0" err="1" smtClean="0"/>
              <a:t>Asynchronization</a:t>
            </a:r>
            <a:r>
              <a:rPr lang="en-US" dirty="0" smtClean="0"/>
              <a:t> / (Adaptive or Non- Adaptive)</a:t>
            </a: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113</a:t>
            </a:fld>
            <a:endParaRPr lang="en-US"/>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40"/>
            <a:ext cx="8229600" cy="1143000"/>
          </a:xfrm>
        </p:spPr>
        <p:txBody>
          <a:bodyPr>
            <a:normAutofit fontScale="90000"/>
          </a:bodyPr>
          <a:lstStyle/>
          <a:p>
            <a:pPr algn="ctr"/>
            <a:r>
              <a:rPr lang="en-US" b="1" i="1" dirty="0" smtClean="0">
                <a:solidFill>
                  <a:srgbClr val="FF0000"/>
                </a:solidFill>
              </a:rPr>
              <a:t>HARQ principle – four multiple HARQ processes</a:t>
            </a:r>
            <a:endParaRPr lang="fa-IR" b="1" dirty="0">
              <a:solidFill>
                <a:srgbClr val="FF0000"/>
              </a:solidFill>
            </a:endParaRPr>
          </a:p>
        </p:txBody>
      </p:sp>
      <p:pic>
        <p:nvPicPr>
          <p:cNvPr id="4098" name="Picture 2"/>
          <p:cNvPicPr>
            <a:picLocks noGrp="1" noChangeAspect="1" noChangeArrowheads="1"/>
          </p:cNvPicPr>
          <p:nvPr>
            <p:ph idx="1"/>
          </p:nvPr>
        </p:nvPicPr>
        <p:blipFill>
          <a:blip r:embed="rId2"/>
          <a:srcRect/>
          <a:stretch>
            <a:fillRect/>
          </a:stretch>
        </p:blipFill>
        <p:spPr bwMode="auto">
          <a:xfrm>
            <a:off x="214282" y="2639405"/>
            <a:ext cx="8705002" cy="3575677"/>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114</a:t>
            </a:fld>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a:p>
        </p:txBody>
      </p:sp>
      <p:pic>
        <p:nvPicPr>
          <p:cNvPr id="1026" name="Picture 2"/>
          <p:cNvPicPr>
            <a:picLocks noGrp="1" noChangeAspect="1" noChangeArrowheads="1"/>
          </p:cNvPicPr>
          <p:nvPr>
            <p:ph idx="1"/>
          </p:nvPr>
        </p:nvPicPr>
        <p:blipFill>
          <a:blip r:embed="rId2"/>
          <a:srcRect/>
          <a:stretch>
            <a:fillRect/>
          </a:stretch>
        </p:blipFill>
        <p:spPr bwMode="auto">
          <a:xfrm>
            <a:off x="642910" y="1357298"/>
            <a:ext cx="8173310" cy="4771770"/>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115</a:t>
            </a:fld>
            <a:endParaRPr lang="en-US"/>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57240"/>
            <a:ext cx="8229600" cy="1143000"/>
          </a:xfrm>
        </p:spPr>
        <p:txBody>
          <a:bodyPr>
            <a:normAutofit fontScale="90000"/>
          </a:bodyPr>
          <a:lstStyle/>
          <a:p>
            <a:pPr algn="ctr"/>
            <a:r>
              <a:rPr lang="en-US" b="1" i="1" dirty="0" smtClean="0">
                <a:solidFill>
                  <a:srgbClr val="FF0000"/>
                </a:solidFill>
              </a:rPr>
              <a:t>Data flow through L2 protocol stack</a:t>
            </a:r>
            <a:endParaRPr lang="fa-IR" b="1" dirty="0">
              <a:solidFill>
                <a:srgbClr val="FF0000"/>
              </a:solidFill>
            </a:endParaRPr>
          </a:p>
        </p:txBody>
      </p:sp>
      <p:pic>
        <p:nvPicPr>
          <p:cNvPr id="4" name="Content Placeholder 3"/>
          <p:cNvPicPr>
            <a:picLocks noGrp="1"/>
          </p:cNvPicPr>
          <p:nvPr>
            <p:ph idx="1"/>
          </p:nvPr>
        </p:nvPicPr>
        <p:blipFill>
          <a:blip r:embed="rId2"/>
          <a:srcRect/>
          <a:stretch>
            <a:fillRect/>
          </a:stretch>
        </p:blipFill>
        <p:spPr bwMode="auto">
          <a:xfrm>
            <a:off x="1000100" y="1928802"/>
            <a:ext cx="7143800" cy="4357717"/>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116</a:t>
            </a:fld>
            <a:endParaRPr lang="en-US"/>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356"/>
            <a:ext cx="8115328" cy="846980"/>
          </a:xfrm>
        </p:spPr>
        <p:txBody>
          <a:bodyPr>
            <a:normAutofit/>
          </a:bodyPr>
          <a:lstStyle/>
          <a:p>
            <a:pPr algn="ctr"/>
            <a:r>
              <a:rPr lang="en-US" b="1" dirty="0" smtClean="0">
                <a:solidFill>
                  <a:srgbClr val="FF0000"/>
                </a:solidFill>
              </a:rPr>
              <a:t>Downlink Layer 2 Structure</a:t>
            </a:r>
            <a:endParaRPr lang="fa-IR" b="1" dirty="0">
              <a:solidFill>
                <a:srgbClr val="FF0000"/>
              </a:solidFill>
            </a:endParaRPr>
          </a:p>
        </p:txBody>
      </p:sp>
      <p:sp>
        <p:nvSpPr>
          <p:cNvPr id="5" name="Footer Placeholder 4"/>
          <p:cNvSpPr>
            <a:spLocks noGrp="1"/>
          </p:cNvSpPr>
          <p:nvPr>
            <p:ph type="ftr" sz="quarter" idx="11"/>
          </p:nvPr>
        </p:nvSpPr>
        <p:spPr>
          <a:xfrm>
            <a:off x="2667000" y="6500834"/>
            <a:ext cx="4048140" cy="285728"/>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117</a:t>
            </a:fld>
            <a:endParaRPr lang="en-US"/>
          </a:p>
        </p:txBody>
      </p:sp>
      <p:sp>
        <p:nvSpPr>
          <p:cNvPr id="7" name="Content Placeholder 6"/>
          <p:cNvSpPr>
            <a:spLocks noGrp="1"/>
          </p:cNvSpPr>
          <p:nvPr>
            <p:ph idx="1"/>
          </p:nvPr>
        </p:nvSpPr>
        <p:spPr/>
        <p:txBody>
          <a:bodyPr/>
          <a:lstStyle/>
          <a:p>
            <a:endParaRPr lang="fa-IR"/>
          </a:p>
        </p:txBody>
      </p:sp>
      <p:pic>
        <p:nvPicPr>
          <p:cNvPr id="2050" name="Picture 2"/>
          <p:cNvPicPr>
            <a:picLocks noChangeAspect="1" noChangeArrowheads="1"/>
          </p:cNvPicPr>
          <p:nvPr/>
        </p:nvPicPr>
        <p:blipFill>
          <a:blip r:embed="rId2"/>
          <a:srcRect/>
          <a:stretch>
            <a:fillRect/>
          </a:stretch>
        </p:blipFill>
        <p:spPr bwMode="auto">
          <a:xfrm>
            <a:off x="785786" y="1714488"/>
            <a:ext cx="7721797" cy="461962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UP link Layer 2 Structure</a:t>
            </a: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118</a:t>
            </a:fld>
            <a:endParaRPr lang="en-US"/>
          </a:p>
        </p:txBody>
      </p:sp>
      <p:pic>
        <p:nvPicPr>
          <p:cNvPr id="3074" name="Picture 2"/>
          <p:cNvPicPr>
            <a:picLocks noGrp="1" noChangeAspect="1" noChangeArrowheads="1"/>
          </p:cNvPicPr>
          <p:nvPr>
            <p:ph idx="1"/>
          </p:nvPr>
        </p:nvPicPr>
        <p:blipFill>
          <a:blip r:embed="rId2"/>
          <a:srcRect/>
          <a:stretch>
            <a:fillRect/>
          </a:stretch>
        </p:blipFill>
        <p:spPr bwMode="auto">
          <a:xfrm>
            <a:off x="2170306" y="1935163"/>
            <a:ext cx="4803388" cy="43894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7442"/>
            <a:ext cx="8229600" cy="918418"/>
          </a:xfrm>
        </p:spPr>
        <p:txBody>
          <a:bodyPr>
            <a:normAutofit/>
          </a:bodyPr>
          <a:lstStyle/>
          <a:p>
            <a:pPr algn="ctr"/>
            <a:r>
              <a:rPr lang="en-US" sz="4000" b="1" dirty="0" smtClean="0">
                <a:solidFill>
                  <a:srgbClr val="FF0000"/>
                </a:solidFill>
              </a:rPr>
              <a:t>Relation Between Layers and Channels</a:t>
            </a:r>
            <a:endParaRPr lang="fa-IR" sz="4000" b="1" dirty="0">
              <a:solidFill>
                <a:srgbClr val="FF0000"/>
              </a:solidFill>
            </a:endParaRPr>
          </a:p>
        </p:txBody>
      </p:sp>
      <p:graphicFrame>
        <p:nvGraphicFramePr>
          <p:cNvPr id="6" name="Content Placeholder 5"/>
          <p:cNvGraphicFramePr>
            <a:graphicFrameLocks noGrp="1"/>
          </p:cNvGraphicFramePr>
          <p:nvPr>
            <p:ph idx="1"/>
          </p:nvPr>
        </p:nvGraphicFramePr>
        <p:xfrm>
          <a:off x="500034" y="1571612"/>
          <a:ext cx="8286808" cy="492922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119</a:t>
            </a:fld>
            <a:endParaRPr lang="en-US"/>
          </a:p>
        </p:txBody>
      </p:sp>
      <p:sp>
        <p:nvSpPr>
          <p:cNvPr id="7" name="TextBox 6"/>
          <p:cNvSpPr txBox="1"/>
          <p:nvPr/>
        </p:nvSpPr>
        <p:spPr>
          <a:xfrm>
            <a:off x="5386336" y="1857364"/>
            <a:ext cx="400110" cy="1928826"/>
          </a:xfrm>
          <a:prstGeom prst="rect">
            <a:avLst/>
          </a:prstGeom>
          <a:noFill/>
        </p:spPr>
        <p:txBody>
          <a:bodyPr vert="vert" wrap="square" rtlCol="1">
            <a:spAutoFit/>
          </a:bodyPr>
          <a:lstStyle/>
          <a:p>
            <a:r>
              <a:rPr lang="en-US" sz="1400" b="1" dirty="0" smtClean="0"/>
              <a:t>Logical channel</a:t>
            </a:r>
            <a:endParaRPr lang="fa-IR" sz="1400" b="1" dirty="0"/>
          </a:p>
        </p:txBody>
      </p:sp>
      <p:sp>
        <p:nvSpPr>
          <p:cNvPr id="8" name="TextBox 7"/>
          <p:cNvSpPr txBox="1"/>
          <p:nvPr/>
        </p:nvSpPr>
        <p:spPr>
          <a:xfrm>
            <a:off x="6457906" y="3071811"/>
            <a:ext cx="400110" cy="1785950"/>
          </a:xfrm>
          <a:prstGeom prst="rect">
            <a:avLst/>
          </a:prstGeom>
          <a:noFill/>
        </p:spPr>
        <p:txBody>
          <a:bodyPr vert="vert" wrap="square" rtlCol="1">
            <a:spAutoFit/>
          </a:bodyPr>
          <a:lstStyle/>
          <a:p>
            <a:r>
              <a:rPr lang="en-US" sz="1400" b="1" dirty="0" smtClean="0"/>
              <a:t>Transport Channel</a:t>
            </a:r>
            <a:endParaRPr lang="fa-IR" sz="1400" b="1" dirty="0"/>
          </a:p>
        </p:txBody>
      </p:sp>
      <p:sp>
        <p:nvSpPr>
          <p:cNvPr id="9" name="TextBox 8"/>
          <p:cNvSpPr txBox="1"/>
          <p:nvPr/>
        </p:nvSpPr>
        <p:spPr>
          <a:xfrm>
            <a:off x="7672352" y="4714884"/>
            <a:ext cx="400110" cy="4524315"/>
          </a:xfrm>
          <a:prstGeom prst="rect">
            <a:avLst/>
          </a:prstGeom>
          <a:noFill/>
        </p:spPr>
        <p:txBody>
          <a:bodyPr vert="vert" wrap="square" rtlCol="1">
            <a:spAutoFit/>
          </a:bodyPr>
          <a:lstStyle/>
          <a:p>
            <a:r>
              <a:rPr lang="en-US" sz="1400" b="1" dirty="0" smtClean="0"/>
              <a:t>Physical channel</a:t>
            </a:r>
            <a:endParaRPr lang="fa-IR" sz="1400" b="1"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stretch>
            <a:fillRect/>
          </a:stretch>
        </p:blipFill>
        <p:spPr>
          <a:xfrm>
            <a:off x="1259632" y="1718439"/>
            <a:ext cx="6336704" cy="4782419"/>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a:t>
            </a:fld>
            <a:endParaRPr lang="en-US"/>
          </a:p>
        </p:txBody>
      </p:sp>
    </p:spTree>
    <p:extLst>
      <p:ext uri="{BB962C8B-B14F-4D97-AF65-F5344CB8AC3E}">
        <p14:creationId xmlns:p14="http://schemas.microsoft.com/office/powerpoint/2010/main" val="20703056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229600" cy="775542"/>
          </a:xfrm>
        </p:spPr>
        <p:txBody>
          <a:bodyPr>
            <a:normAutofit fontScale="90000"/>
          </a:bodyPr>
          <a:lstStyle/>
          <a:p>
            <a:pPr algn="ctr"/>
            <a:r>
              <a:rPr lang="en-US" b="1" dirty="0" smtClean="0">
                <a:solidFill>
                  <a:srgbClr val="FF0000"/>
                </a:solidFill>
              </a:rPr>
              <a:t>Logical Channel</a:t>
            </a:r>
            <a:endParaRPr lang="fa-IR" b="1" dirty="0">
              <a:solidFill>
                <a:srgbClr val="FF0000"/>
              </a:solidFill>
            </a:endParaRPr>
          </a:p>
        </p:txBody>
      </p:sp>
      <p:pic>
        <p:nvPicPr>
          <p:cNvPr id="4" name="Content Placeholder 3"/>
          <p:cNvPicPr>
            <a:picLocks noGrp="1"/>
          </p:cNvPicPr>
          <p:nvPr>
            <p:ph idx="1"/>
          </p:nvPr>
        </p:nvPicPr>
        <p:blipFill>
          <a:blip r:embed="rId2"/>
          <a:srcRect/>
          <a:stretch>
            <a:fillRect/>
          </a:stretch>
        </p:blipFill>
        <p:spPr bwMode="auto">
          <a:xfrm>
            <a:off x="285720" y="1571612"/>
            <a:ext cx="8643998" cy="4500594"/>
          </a:xfrm>
          <a:prstGeom prst="rect">
            <a:avLst/>
          </a:prstGeom>
          <a:noFill/>
          <a:ln w="9525">
            <a:noFill/>
            <a:miter lim="800000"/>
            <a:headEnd/>
            <a:tailEnd/>
          </a:ln>
        </p:spPr>
      </p:pic>
      <p:sp>
        <p:nvSpPr>
          <p:cNvPr id="5" name="Footer Placeholder 4"/>
          <p:cNvSpPr>
            <a:spLocks noGrp="1"/>
          </p:cNvSpPr>
          <p:nvPr>
            <p:ph type="ftr" sz="quarter" idx="11"/>
          </p:nvPr>
        </p:nvSpPr>
        <p:spPr>
          <a:xfrm>
            <a:off x="2667000" y="6286520"/>
            <a:ext cx="4048140" cy="428604"/>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120</a:t>
            </a:fld>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Transport Channels</a:t>
            </a:r>
            <a:endParaRPr lang="fa-IR" dirty="0"/>
          </a:p>
        </p:txBody>
      </p:sp>
      <p:pic>
        <p:nvPicPr>
          <p:cNvPr id="4" name="Content Placeholder 3"/>
          <p:cNvPicPr>
            <a:picLocks noGrp="1"/>
          </p:cNvPicPr>
          <p:nvPr>
            <p:ph idx="1"/>
          </p:nvPr>
        </p:nvPicPr>
        <p:blipFill>
          <a:blip r:embed="rId2"/>
          <a:srcRect/>
          <a:stretch>
            <a:fillRect/>
          </a:stretch>
        </p:blipFill>
        <p:spPr bwMode="auto">
          <a:xfrm>
            <a:off x="457200" y="2067563"/>
            <a:ext cx="8229600" cy="4124636"/>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121</a:t>
            </a:fld>
            <a:endParaRPr lang="en-US"/>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229600" cy="857248"/>
          </a:xfrm>
        </p:spPr>
        <p:txBody>
          <a:bodyPr/>
          <a:lstStyle/>
          <a:p>
            <a:pPr algn="ctr"/>
            <a:r>
              <a:rPr lang="en-US" b="1" dirty="0" smtClean="0">
                <a:solidFill>
                  <a:srgbClr val="FF0000"/>
                </a:solidFill>
              </a:rPr>
              <a:t>Logical DL Channels</a:t>
            </a:r>
            <a:endParaRPr lang="fa-IR" b="1" dirty="0">
              <a:solidFill>
                <a:srgbClr val="FF0000"/>
              </a:solidFill>
            </a:endParaRPr>
          </a:p>
        </p:txBody>
      </p:sp>
      <p:sp>
        <p:nvSpPr>
          <p:cNvPr id="5" name="Footer Placeholder 4"/>
          <p:cNvSpPr>
            <a:spLocks noGrp="1"/>
          </p:cNvSpPr>
          <p:nvPr>
            <p:ph type="ftr" sz="quarter" idx="11"/>
          </p:nvPr>
        </p:nvSpPr>
        <p:spPr>
          <a:xfrm>
            <a:off x="2667000" y="6429420"/>
            <a:ext cx="4191016" cy="285728"/>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122</a:t>
            </a:fld>
            <a:endParaRPr lang="en-US"/>
          </a:p>
        </p:txBody>
      </p:sp>
      <p:pic>
        <p:nvPicPr>
          <p:cNvPr id="6146" name="Picture 2"/>
          <p:cNvPicPr>
            <a:picLocks noGrp="1" noChangeAspect="1" noChangeArrowheads="1"/>
          </p:cNvPicPr>
          <p:nvPr>
            <p:ph idx="1"/>
          </p:nvPr>
        </p:nvPicPr>
        <p:blipFill>
          <a:blip r:embed="rId2"/>
          <a:srcRect/>
          <a:stretch>
            <a:fillRect/>
          </a:stretch>
        </p:blipFill>
        <p:spPr bwMode="auto">
          <a:xfrm>
            <a:off x="500034" y="1500174"/>
            <a:ext cx="8133216" cy="492922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0000"/>
                </a:solidFill>
              </a:rPr>
              <a:t/>
            </a:r>
            <a:br>
              <a:rPr lang="en-US" b="1" dirty="0" smtClean="0">
                <a:solidFill>
                  <a:srgbClr val="FF0000"/>
                </a:solidFill>
              </a:rPr>
            </a:br>
            <a:r>
              <a:rPr lang="en-US" b="1" dirty="0" smtClean="0">
                <a:solidFill>
                  <a:srgbClr val="FF0000"/>
                </a:solidFill>
              </a:rPr>
              <a:t>DL Logical Channels</a:t>
            </a:r>
            <a:endParaRPr lang="fa-IR" b="1" dirty="0">
              <a:solidFill>
                <a:srgbClr val="FF0000"/>
              </a:solidFill>
            </a:endParaRPr>
          </a:p>
        </p:txBody>
      </p:sp>
      <p:sp>
        <p:nvSpPr>
          <p:cNvPr id="3" name="Content Placeholder 2"/>
          <p:cNvSpPr>
            <a:spLocks noGrp="1"/>
          </p:cNvSpPr>
          <p:nvPr>
            <p:ph idx="1"/>
          </p:nvPr>
        </p:nvSpPr>
        <p:spPr/>
        <p:txBody>
          <a:bodyPr>
            <a:normAutofit fontScale="62500" lnSpcReduction="20000"/>
          </a:bodyPr>
          <a:lstStyle/>
          <a:p>
            <a:pPr lvl="0"/>
            <a:r>
              <a:rPr lang="en-US" sz="3400" b="1" dirty="0" smtClean="0">
                <a:solidFill>
                  <a:schemeClr val="accent1"/>
                </a:solidFill>
              </a:rPr>
              <a:t>Downlink control channels:</a:t>
            </a:r>
          </a:p>
          <a:p>
            <a:pPr lvl="0"/>
            <a:r>
              <a:rPr lang="en-US" b="1" dirty="0" smtClean="0"/>
              <a:t>PCCH</a:t>
            </a:r>
            <a:r>
              <a:rPr lang="en-US" dirty="0" smtClean="0"/>
              <a:t> - paging control channel -This channel is used when the network has no knowledge about the location cell of the UE</a:t>
            </a:r>
          </a:p>
          <a:p>
            <a:pPr lvl="0"/>
            <a:r>
              <a:rPr lang="en-US" b="1" dirty="0" smtClean="0"/>
              <a:t>BCCH</a:t>
            </a:r>
            <a:r>
              <a:rPr lang="en-US" dirty="0" smtClean="0"/>
              <a:t> - Broadcast control channel -The channel that carries system control information</a:t>
            </a:r>
          </a:p>
          <a:p>
            <a:pPr lvl="0"/>
            <a:r>
              <a:rPr lang="en-US" b="1" dirty="0" smtClean="0"/>
              <a:t>CCCH</a:t>
            </a:r>
            <a:r>
              <a:rPr lang="en-US" dirty="0" smtClean="0"/>
              <a:t> - common control channel-used for UEs that have no RRC connection. for actions including setting up a connection.</a:t>
            </a:r>
          </a:p>
          <a:p>
            <a:pPr lvl="0"/>
            <a:r>
              <a:rPr lang="en-US" b="1" dirty="0" smtClean="0"/>
              <a:t>DCCH</a:t>
            </a:r>
            <a:r>
              <a:rPr lang="en-US" dirty="0" smtClean="0"/>
              <a:t> - dedicated control channel-used for UEs that have an RRC connection. for controlling actions including power control, handover, etc..</a:t>
            </a:r>
          </a:p>
          <a:p>
            <a:r>
              <a:rPr lang="en-US" dirty="0" smtClean="0"/>
              <a:t>These two channels can carry information between the network and the UE.</a:t>
            </a:r>
          </a:p>
          <a:p>
            <a:pPr lvl="0"/>
            <a:r>
              <a:rPr lang="en-US" b="1" dirty="0" smtClean="0"/>
              <a:t>MCCH</a:t>
            </a:r>
            <a:r>
              <a:rPr lang="en-US" dirty="0" smtClean="0"/>
              <a:t> - multicast control channel- the control channel used for the transmission of MBMS control information- this control channel is used by only those UEs receiving MBMS (Multimedia Broadcast Multicast Service ).</a:t>
            </a:r>
          </a:p>
          <a:p>
            <a:r>
              <a:rPr lang="en-US" dirty="0" smtClean="0"/>
              <a:t> </a:t>
            </a:r>
            <a:r>
              <a:rPr lang="en-US" sz="3400" b="1" dirty="0" smtClean="0">
                <a:solidFill>
                  <a:schemeClr val="accent1"/>
                </a:solidFill>
              </a:rPr>
              <a:t>Downlink traffic channels:</a:t>
            </a:r>
          </a:p>
          <a:p>
            <a:pPr lvl="0"/>
            <a:r>
              <a:rPr lang="en-US" b="1" dirty="0" smtClean="0"/>
              <a:t>DTCH</a:t>
            </a:r>
            <a:r>
              <a:rPr lang="en-US" dirty="0" smtClean="0"/>
              <a:t> - dedicated traffic channel -is a point-to-point channel dedicated to a single UE for the transmission of user information.</a:t>
            </a:r>
          </a:p>
          <a:p>
            <a:pPr lvl="0"/>
            <a:r>
              <a:rPr lang="en-US" b="1" dirty="0" smtClean="0"/>
              <a:t>MTCH</a:t>
            </a:r>
            <a:r>
              <a:rPr lang="en-US" dirty="0" smtClean="0"/>
              <a:t> - multicast traffic channel - point-to-multipoint channel used for the transmission of user traffic to UEs receiving MBMS.</a:t>
            </a:r>
          </a:p>
          <a:p>
            <a:endParaRPr lang="en-US" dirty="0" smtClean="0"/>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123</a:t>
            </a:fld>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918418"/>
          </a:xfrm>
        </p:spPr>
        <p:txBody>
          <a:bodyPr/>
          <a:lstStyle/>
          <a:p>
            <a:pPr algn="ctr"/>
            <a:r>
              <a:rPr lang="en-US" b="1" dirty="0" smtClean="0">
                <a:solidFill>
                  <a:srgbClr val="FF0000"/>
                </a:solidFill>
              </a:rPr>
              <a:t>DL Transport Channel</a:t>
            </a:r>
            <a:endParaRPr lang="fa-IR"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124</a:t>
            </a:fld>
            <a:endParaRPr lang="en-US"/>
          </a:p>
        </p:txBody>
      </p:sp>
      <p:pic>
        <p:nvPicPr>
          <p:cNvPr id="7170" name="Picture 2"/>
          <p:cNvPicPr>
            <a:picLocks noGrp="1" noChangeAspect="1" noChangeArrowheads="1"/>
          </p:cNvPicPr>
          <p:nvPr>
            <p:ph idx="1"/>
          </p:nvPr>
        </p:nvPicPr>
        <p:blipFill>
          <a:blip r:embed="rId2"/>
          <a:srcRect/>
          <a:stretch>
            <a:fillRect/>
          </a:stretch>
        </p:blipFill>
        <p:spPr bwMode="auto">
          <a:xfrm>
            <a:off x="714348" y="1643050"/>
            <a:ext cx="7661725" cy="464347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b="1" dirty="0" smtClean="0">
                <a:solidFill>
                  <a:srgbClr val="FF0000"/>
                </a:solidFill>
              </a:rPr>
              <a:t>DL Transport Channels</a:t>
            </a:r>
            <a:endParaRPr lang="fa-IR" b="1" dirty="0">
              <a:solidFill>
                <a:srgbClr val="FF0000"/>
              </a:solidFill>
            </a:endParaRPr>
          </a:p>
        </p:txBody>
      </p:sp>
      <p:sp>
        <p:nvSpPr>
          <p:cNvPr id="3" name="Content Placeholder 2"/>
          <p:cNvSpPr>
            <a:spLocks noGrp="1"/>
          </p:cNvSpPr>
          <p:nvPr>
            <p:ph idx="1"/>
          </p:nvPr>
        </p:nvSpPr>
        <p:spPr/>
        <p:txBody>
          <a:bodyPr>
            <a:normAutofit fontScale="85000" lnSpcReduction="20000"/>
          </a:bodyPr>
          <a:lstStyle/>
          <a:p>
            <a:pPr lvl="0"/>
            <a:r>
              <a:rPr lang="en-US" b="1" dirty="0" smtClean="0"/>
              <a:t>PCH</a:t>
            </a:r>
            <a:r>
              <a:rPr lang="en-US" dirty="0" smtClean="0"/>
              <a:t> - paging channel -The PCCH in logical channels is mapped to a PCH transport channel. The PCH supports discontinuous reception (DRX) to enable UE power saving.</a:t>
            </a:r>
          </a:p>
          <a:p>
            <a:pPr lvl="0"/>
            <a:r>
              <a:rPr lang="en-US" b="1" dirty="0" smtClean="0"/>
              <a:t>BCH</a:t>
            </a:r>
            <a:r>
              <a:rPr lang="en-US" dirty="0" smtClean="0"/>
              <a:t> - broadcast channel - The BCCH is mapped to either a transport channel referred to as a BCH or to the downlink shared channel (DLSCH).The BCH is characterized by a fixed predefined format as this is the first channel UE receives after acquiring synchronization to the cell.</a:t>
            </a:r>
          </a:p>
          <a:p>
            <a:pPr lvl="0"/>
            <a:r>
              <a:rPr lang="en-US" b="1" dirty="0" smtClean="0"/>
              <a:t>DL-SCH</a:t>
            </a:r>
            <a:r>
              <a:rPr lang="en-US" dirty="0" smtClean="0"/>
              <a:t> - downlink shared channel-The DL-SCH is characterized by support for adaptive modulation/coding, HARQ, power control, semi-static/dynamic resource allocation, DRX,MBMS transmission and multi-antenna technologies.</a:t>
            </a:r>
          </a:p>
          <a:p>
            <a:pPr lvl="0"/>
            <a:r>
              <a:rPr lang="en-US" b="1" dirty="0" smtClean="0"/>
              <a:t>MCH</a:t>
            </a:r>
            <a:r>
              <a:rPr lang="en-US" dirty="0" smtClean="0"/>
              <a:t> - multicast channel - The MCCH and MTCH are either mapped to a transport channel called a MCH.</a:t>
            </a:r>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125</a:t>
            </a:fld>
            <a:endParaRPr lang="en-US"/>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918418"/>
          </a:xfrm>
        </p:spPr>
        <p:txBody>
          <a:bodyPr/>
          <a:lstStyle/>
          <a:p>
            <a:pPr algn="ctr"/>
            <a:r>
              <a:rPr lang="en-US" sz="4800" b="1" dirty="0" smtClean="0">
                <a:solidFill>
                  <a:srgbClr val="FF0000"/>
                </a:solidFill>
              </a:rPr>
              <a:t>DL Physical channel</a:t>
            </a: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126</a:t>
            </a:fld>
            <a:endParaRPr lang="en-US"/>
          </a:p>
        </p:txBody>
      </p:sp>
      <p:pic>
        <p:nvPicPr>
          <p:cNvPr id="8194" name="Picture 2"/>
          <p:cNvPicPr>
            <a:picLocks noGrp="1" noChangeAspect="1" noChangeArrowheads="1"/>
          </p:cNvPicPr>
          <p:nvPr>
            <p:ph idx="1"/>
          </p:nvPr>
        </p:nvPicPr>
        <p:blipFill>
          <a:blip r:embed="rId2"/>
          <a:srcRect/>
          <a:stretch>
            <a:fillRect/>
          </a:stretch>
        </p:blipFill>
        <p:spPr bwMode="auto">
          <a:xfrm>
            <a:off x="571472" y="1571612"/>
            <a:ext cx="7929618" cy="480582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5400" b="1" dirty="0" smtClean="0">
                <a:solidFill>
                  <a:srgbClr val="FF0000"/>
                </a:solidFill>
              </a:rPr>
              <a:t>DL Physical channel</a:t>
            </a:r>
            <a:endParaRPr lang="fa-IR" dirty="0">
              <a:solidFill>
                <a:srgbClr val="FF0000"/>
              </a:solidFill>
            </a:endParaRPr>
          </a:p>
        </p:txBody>
      </p:sp>
      <p:sp>
        <p:nvSpPr>
          <p:cNvPr id="3" name="Content Placeholder 2"/>
          <p:cNvSpPr>
            <a:spLocks noGrp="1"/>
          </p:cNvSpPr>
          <p:nvPr>
            <p:ph idx="1"/>
          </p:nvPr>
        </p:nvSpPr>
        <p:spPr>
          <a:xfrm>
            <a:off x="214282" y="1935480"/>
            <a:ext cx="8643998" cy="4351040"/>
          </a:xfrm>
        </p:spPr>
        <p:txBody>
          <a:bodyPr>
            <a:normAutofit fontScale="85000" lnSpcReduction="20000"/>
          </a:bodyPr>
          <a:lstStyle/>
          <a:p>
            <a:pPr>
              <a:buNone/>
            </a:pPr>
            <a:endParaRPr lang="en-US" sz="1600" dirty="0" smtClean="0"/>
          </a:p>
          <a:p>
            <a:pPr lvl="1"/>
            <a:r>
              <a:rPr lang="en-US" b="1" dirty="0" smtClean="0"/>
              <a:t>PBCH</a:t>
            </a:r>
            <a:r>
              <a:rPr lang="en-US" dirty="0" smtClean="0"/>
              <a:t> - physical broadcast channel - which is transmitted over four sub-frames with 40 ms timing interval</a:t>
            </a:r>
            <a:endParaRPr lang="en-US" sz="1400" dirty="0" smtClean="0"/>
          </a:p>
          <a:p>
            <a:pPr lvl="1"/>
            <a:r>
              <a:rPr lang="en-US" b="1" dirty="0" smtClean="0"/>
              <a:t>PDSCH</a:t>
            </a:r>
            <a:r>
              <a:rPr lang="en-US" dirty="0" smtClean="0"/>
              <a:t> - physical downlink shared channel </a:t>
            </a:r>
            <a:endParaRPr lang="en-US" sz="1400" dirty="0" smtClean="0"/>
          </a:p>
          <a:p>
            <a:pPr lvl="1"/>
            <a:r>
              <a:rPr lang="en-US" b="1" dirty="0" smtClean="0"/>
              <a:t>PMCH</a:t>
            </a:r>
            <a:r>
              <a:rPr lang="en-US" dirty="0" smtClean="0"/>
              <a:t> - physical multicast channel </a:t>
            </a:r>
            <a:endParaRPr lang="en-US" sz="1400" dirty="0" smtClean="0"/>
          </a:p>
          <a:p>
            <a:pPr lvl="1"/>
            <a:r>
              <a:rPr lang="en-US" b="1" dirty="0" smtClean="0"/>
              <a:t>PCFICH</a:t>
            </a:r>
            <a:r>
              <a:rPr lang="en-US" dirty="0" smtClean="0"/>
              <a:t> - physical control format indicator channel- The PCFICH is transmitted every sub-frame and carries information on the number of OFDM symbols used for PDCCH</a:t>
            </a:r>
            <a:endParaRPr lang="en-US" sz="1400" dirty="0" smtClean="0"/>
          </a:p>
          <a:p>
            <a:pPr lvl="1"/>
            <a:r>
              <a:rPr lang="en-US" b="1" dirty="0" smtClean="0"/>
              <a:t>PDCCH</a:t>
            </a:r>
            <a:r>
              <a:rPr lang="en-US" dirty="0" smtClean="0"/>
              <a:t> - physical downlink control channel- The PDCCH is used to inform the UEs about the resource allocation of PCH and DL-SCH as well as modulation, coding and hybrid ARQ information related to DL-SCH. A maximum of three or four OFDM symbols can be used for PDCCH.</a:t>
            </a:r>
            <a:endParaRPr lang="en-US" sz="1400" dirty="0" smtClean="0"/>
          </a:p>
          <a:p>
            <a:pPr lvl="1"/>
            <a:r>
              <a:rPr lang="en-US" b="1" dirty="0" smtClean="0"/>
              <a:t>PHICH</a:t>
            </a:r>
            <a:r>
              <a:rPr lang="en-US" dirty="0" smtClean="0"/>
              <a:t> - physical hybrid ARQ indicator channel- The PHICH is used to carry hybrid ARQACK/NACK.</a:t>
            </a:r>
            <a:endParaRPr lang="en-US" sz="1400" dirty="0" smtClean="0"/>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127</a:t>
            </a:fld>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1143000"/>
          </a:xfrm>
        </p:spPr>
        <p:txBody>
          <a:bodyPr/>
          <a:lstStyle/>
          <a:p>
            <a:pPr algn="ctr"/>
            <a:r>
              <a:rPr lang="en-US" b="1" dirty="0" smtClean="0">
                <a:solidFill>
                  <a:srgbClr val="FF0000"/>
                </a:solidFill>
              </a:rPr>
              <a:t>UL Logical Channels</a:t>
            </a:r>
            <a:endParaRPr lang="fa-IR" b="1"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128</a:t>
            </a:fld>
            <a:endParaRPr lang="en-US"/>
          </a:p>
        </p:txBody>
      </p:sp>
      <p:pic>
        <p:nvPicPr>
          <p:cNvPr id="9218" name="Picture 2"/>
          <p:cNvPicPr>
            <a:picLocks noChangeAspect="1" noChangeArrowheads="1"/>
          </p:cNvPicPr>
          <p:nvPr/>
        </p:nvPicPr>
        <p:blipFill>
          <a:blip r:embed="rId2"/>
          <a:srcRect/>
          <a:stretch>
            <a:fillRect/>
          </a:stretch>
        </p:blipFill>
        <p:spPr bwMode="auto">
          <a:xfrm>
            <a:off x="1428728" y="1500174"/>
            <a:ext cx="6691517" cy="45720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UL Logical Channels </a:t>
            </a:r>
            <a:endParaRPr lang="fa-IR" b="1" dirty="0">
              <a:solidFill>
                <a:srgbClr val="FF0000"/>
              </a:solidFill>
            </a:endParaRPr>
          </a:p>
        </p:txBody>
      </p:sp>
      <p:sp>
        <p:nvSpPr>
          <p:cNvPr id="3" name="Content Placeholder 2"/>
          <p:cNvSpPr>
            <a:spLocks noGrp="1"/>
          </p:cNvSpPr>
          <p:nvPr>
            <p:ph idx="1"/>
          </p:nvPr>
        </p:nvSpPr>
        <p:spPr/>
        <p:txBody>
          <a:bodyPr>
            <a:normAutofit/>
          </a:bodyPr>
          <a:lstStyle/>
          <a:p>
            <a:r>
              <a:rPr lang="en-US" b="1" dirty="0" smtClean="0"/>
              <a:t>CCCH</a:t>
            </a:r>
            <a:r>
              <a:rPr lang="en-US" dirty="0" smtClean="0"/>
              <a:t> - common control channel – Use having no RRC connection</a:t>
            </a:r>
          </a:p>
          <a:p>
            <a:r>
              <a:rPr lang="en-US" b="1" dirty="0" smtClean="0"/>
              <a:t>DCCH</a:t>
            </a:r>
            <a:r>
              <a:rPr lang="en-US" dirty="0" smtClean="0"/>
              <a:t> - dedicated control channel - UEs having an RRC connection ,There are used to carry information between the network and the UE. </a:t>
            </a:r>
          </a:p>
          <a:p>
            <a:r>
              <a:rPr lang="en-US" b="1" dirty="0" smtClean="0"/>
              <a:t>DTCH</a:t>
            </a:r>
            <a:r>
              <a:rPr lang="en-US" dirty="0" smtClean="0"/>
              <a:t> - dedicated traffic channel is a point-to-point channel dedicated </a:t>
            </a:r>
          </a:p>
          <a:p>
            <a:endParaRPr lang="en-US" dirty="0" smtClean="0"/>
          </a:p>
        </p:txBody>
      </p:sp>
      <p:sp>
        <p:nvSpPr>
          <p:cNvPr id="4" name="Footer Placeholder 3"/>
          <p:cNvSpPr>
            <a:spLocks noGrp="1"/>
          </p:cNvSpPr>
          <p:nvPr>
            <p:ph type="ftr" sz="quarter" idx="11"/>
          </p:nvPr>
        </p:nvSpPr>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129</a:t>
            </a:fld>
            <a:endParaRPr lang="en-US"/>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pPr algn="ctr"/>
            <a:r>
              <a:rPr lang="en-US" sz="3600" b="1" dirty="0" smtClean="0"/>
              <a:t>Maximum Throughput based on Bandwidth</a:t>
            </a:r>
            <a:endParaRPr lang="en-US" sz="3600" b="1" dirty="0"/>
          </a:p>
        </p:txBody>
      </p:sp>
      <p:pic>
        <p:nvPicPr>
          <p:cNvPr id="4" name="Content Placeholder 3"/>
          <p:cNvPicPr>
            <a:picLocks noGrp="1" noChangeAspect="1"/>
          </p:cNvPicPr>
          <p:nvPr>
            <p:ph idx="1"/>
          </p:nvPr>
        </p:nvPicPr>
        <p:blipFill>
          <a:blip r:embed="rId2"/>
          <a:stretch>
            <a:fillRect/>
          </a:stretch>
        </p:blipFill>
        <p:spPr>
          <a:xfrm>
            <a:off x="1643042" y="1571613"/>
            <a:ext cx="5929354" cy="4763390"/>
          </a:xfrm>
          <a:prstGeom prst="rect">
            <a:avLst/>
          </a:prstGeom>
        </p:spPr>
      </p:pic>
      <p:sp>
        <p:nvSpPr>
          <p:cNvPr id="5" name="Footer Placeholder 4"/>
          <p:cNvSpPr>
            <a:spLocks noGrp="1"/>
          </p:cNvSpPr>
          <p:nvPr>
            <p:ph type="ftr" sz="quarter" idx="11"/>
          </p:nvPr>
        </p:nvSpPr>
        <p:spPr>
          <a:xfrm>
            <a:off x="2667000" y="6421461"/>
            <a:ext cx="3352800" cy="365125"/>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a:t>
            </a:fld>
            <a:endParaRPr lang="en-US"/>
          </a:p>
        </p:txBody>
      </p:sp>
    </p:spTree>
    <p:extLst>
      <p:ext uri="{BB962C8B-B14F-4D97-AF65-F5344CB8AC3E}">
        <p14:creationId xmlns:p14="http://schemas.microsoft.com/office/powerpoint/2010/main" val="119830912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UL Transport channels</a:t>
            </a: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130</a:t>
            </a:fld>
            <a:endParaRPr lang="en-US"/>
          </a:p>
        </p:txBody>
      </p:sp>
      <p:pic>
        <p:nvPicPr>
          <p:cNvPr id="10242" name="Picture 2"/>
          <p:cNvPicPr>
            <a:picLocks noGrp="1" noChangeAspect="1" noChangeArrowheads="1"/>
          </p:cNvPicPr>
          <p:nvPr>
            <p:ph idx="1"/>
          </p:nvPr>
        </p:nvPicPr>
        <p:blipFill>
          <a:blip r:embed="rId2"/>
          <a:srcRect/>
          <a:stretch>
            <a:fillRect/>
          </a:stretch>
        </p:blipFill>
        <p:spPr bwMode="auto">
          <a:xfrm>
            <a:off x="1414857" y="1972738"/>
            <a:ext cx="6314286" cy="43142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794"/>
            <a:ext cx="8229600" cy="775542"/>
          </a:xfrm>
        </p:spPr>
        <p:txBody>
          <a:bodyPr>
            <a:normAutofit fontScale="90000"/>
          </a:bodyPr>
          <a:lstStyle/>
          <a:p>
            <a:pPr algn="ctr"/>
            <a:r>
              <a:rPr lang="en-US" b="1" dirty="0" smtClean="0">
                <a:solidFill>
                  <a:srgbClr val="FF0000"/>
                </a:solidFill>
              </a:rPr>
              <a:t>UL Transport channels</a:t>
            </a:r>
            <a:endParaRPr lang="fa-IR" b="1" dirty="0">
              <a:solidFill>
                <a:srgbClr val="FF0000"/>
              </a:solidFill>
            </a:endParaRPr>
          </a:p>
        </p:txBody>
      </p:sp>
      <p:sp>
        <p:nvSpPr>
          <p:cNvPr id="3" name="Content Placeholder 2"/>
          <p:cNvSpPr>
            <a:spLocks noGrp="1"/>
          </p:cNvSpPr>
          <p:nvPr>
            <p:ph idx="1"/>
          </p:nvPr>
        </p:nvSpPr>
        <p:spPr/>
        <p:txBody>
          <a:bodyPr>
            <a:normAutofit/>
          </a:bodyPr>
          <a:lstStyle/>
          <a:p>
            <a:r>
              <a:rPr lang="en-US" b="1" dirty="0" smtClean="0"/>
              <a:t>UL-SCH</a:t>
            </a:r>
            <a:r>
              <a:rPr lang="en-US" dirty="0" smtClean="0"/>
              <a:t> - uplink shared channel – The UL-SCH supports :</a:t>
            </a:r>
          </a:p>
          <a:p>
            <a:pPr lvl="1"/>
            <a:r>
              <a:rPr lang="en-US" dirty="0" smtClean="0">
                <a:solidFill>
                  <a:schemeClr val="accent1"/>
                </a:solidFill>
              </a:rPr>
              <a:t>adaptive modulation/coding</a:t>
            </a:r>
          </a:p>
          <a:p>
            <a:pPr lvl="1"/>
            <a:r>
              <a:rPr lang="en-US" dirty="0" smtClean="0">
                <a:solidFill>
                  <a:schemeClr val="accent1"/>
                </a:solidFill>
              </a:rPr>
              <a:t>HARQ</a:t>
            </a:r>
          </a:p>
          <a:p>
            <a:pPr lvl="1"/>
            <a:r>
              <a:rPr lang="en-US" dirty="0" smtClean="0">
                <a:solidFill>
                  <a:schemeClr val="accent1"/>
                </a:solidFill>
              </a:rPr>
              <a:t>power control</a:t>
            </a:r>
          </a:p>
          <a:p>
            <a:pPr lvl="1"/>
            <a:r>
              <a:rPr lang="en-US" dirty="0" smtClean="0">
                <a:solidFill>
                  <a:schemeClr val="accent1"/>
                </a:solidFill>
              </a:rPr>
              <a:t>Semi-static/dynamic resource allocation.</a:t>
            </a:r>
          </a:p>
          <a:p>
            <a:r>
              <a:rPr lang="en-US" b="1" dirty="0" smtClean="0"/>
              <a:t>RACH</a:t>
            </a:r>
            <a:r>
              <a:rPr lang="en-US" dirty="0" smtClean="0"/>
              <a:t> - random access channel - to transmission of limited control information from a UE with possibility of collisions with transmissions from other UEs </a:t>
            </a:r>
          </a:p>
          <a:p>
            <a:endParaRPr lang="fa-IR" dirty="0" smtClean="0"/>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131</a:t>
            </a:fld>
            <a:endParaRPr lang="en-US"/>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pPr algn="ctr"/>
            <a:r>
              <a:rPr lang="en-US" b="1" dirty="0" smtClean="0">
                <a:solidFill>
                  <a:srgbClr val="FF0000"/>
                </a:solidFill>
              </a:rPr>
              <a:t>UL Physical channels</a:t>
            </a: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132</a:t>
            </a:fld>
            <a:endParaRPr lang="en-US"/>
          </a:p>
        </p:txBody>
      </p:sp>
      <p:pic>
        <p:nvPicPr>
          <p:cNvPr id="11266" name="Picture 2"/>
          <p:cNvPicPr>
            <a:picLocks noGrp="1" noChangeAspect="1" noChangeArrowheads="1"/>
          </p:cNvPicPr>
          <p:nvPr>
            <p:ph idx="1"/>
          </p:nvPr>
        </p:nvPicPr>
        <p:blipFill>
          <a:blip r:embed="rId2"/>
          <a:srcRect/>
          <a:stretch>
            <a:fillRect/>
          </a:stretch>
        </p:blipFill>
        <p:spPr bwMode="auto">
          <a:xfrm>
            <a:off x="1142976" y="1571612"/>
            <a:ext cx="6929486" cy="47346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775542"/>
          </a:xfrm>
        </p:spPr>
        <p:txBody>
          <a:bodyPr>
            <a:normAutofit fontScale="90000"/>
          </a:bodyPr>
          <a:lstStyle/>
          <a:p>
            <a:pPr algn="ctr"/>
            <a:r>
              <a:rPr lang="en-US" b="1" dirty="0" smtClean="0">
                <a:solidFill>
                  <a:srgbClr val="FF0000"/>
                </a:solidFill>
              </a:rPr>
              <a:t>UL Physical channels</a:t>
            </a:r>
            <a:endParaRPr lang="fa-IR" b="1" dirty="0">
              <a:solidFill>
                <a:srgbClr val="FF0000"/>
              </a:solidFill>
            </a:endParaRPr>
          </a:p>
        </p:txBody>
      </p:sp>
      <p:sp>
        <p:nvSpPr>
          <p:cNvPr id="3" name="Content Placeholder 2"/>
          <p:cNvSpPr>
            <a:spLocks noGrp="1"/>
          </p:cNvSpPr>
          <p:nvPr>
            <p:ph idx="1"/>
          </p:nvPr>
        </p:nvSpPr>
        <p:spPr/>
        <p:txBody>
          <a:bodyPr/>
          <a:lstStyle/>
          <a:p>
            <a:r>
              <a:rPr lang="en-US" b="1" dirty="0" smtClean="0"/>
              <a:t>PRACH</a:t>
            </a:r>
            <a:r>
              <a:rPr lang="en-US" dirty="0" smtClean="0"/>
              <a:t>- physical random access channel - carries the random access preamble.</a:t>
            </a:r>
          </a:p>
          <a:p>
            <a:r>
              <a:rPr lang="en-US" b="1" dirty="0" smtClean="0"/>
              <a:t>PUSCH</a:t>
            </a:r>
            <a:r>
              <a:rPr lang="en-US" dirty="0" smtClean="0"/>
              <a:t>- physical uplink shared channel</a:t>
            </a:r>
          </a:p>
          <a:p>
            <a:r>
              <a:rPr lang="en-US" b="1" dirty="0" smtClean="0"/>
              <a:t>PUCCH</a:t>
            </a:r>
            <a:r>
              <a:rPr lang="en-US" dirty="0" smtClean="0"/>
              <a:t> - physical uplink control channel </a:t>
            </a:r>
          </a:p>
          <a:p>
            <a:pPr lvl="1"/>
            <a:r>
              <a:rPr lang="en-US" dirty="0" smtClean="0">
                <a:solidFill>
                  <a:schemeClr val="accent1"/>
                </a:solidFill>
              </a:rPr>
              <a:t>Carry downlink channel quality indication (CQI) reports</a:t>
            </a:r>
          </a:p>
          <a:p>
            <a:pPr lvl="1"/>
            <a:r>
              <a:rPr lang="en-US" dirty="0" smtClean="0">
                <a:solidFill>
                  <a:schemeClr val="accent1"/>
                </a:solidFill>
              </a:rPr>
              <a:t>scheduling request (SR)</a:t>
            </a:r>
          </a:p>
          <a:p>
            <a:pPr lvl="1"/>
            <a:r>
              <a:rPr lang="en-US" dirty="0" smtClean="0">
                <a:solidFill>
                  <a:schemeClr val="accent1"/>
                </a:solidFill>
              </a:rPr>
              <a:t>Hybrid ARQ ACK/NACK for downlink transmissions.</a:t>
            </a:r>
          </a:p>
          <a:p>
            <a:endParaRPr lang="fa-IR" dirty="0">
              <a:solidFill>
                <a:schemeClr val="accent1"/>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133</a:t>
            </a:fld>
            <a:endParaRPr lang="en-US"/>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0352" y="1706504"/>
            <a:ext cx="7772400" cy="1362456"/>
          </a:xfrm>
        </p:spPr>
        <p:txBody>
          <a:bodyPr>
            <a:noAutofit/>
          </a:bodyPr>
          <a:lstStyle/>
          <a:p>
            <a:r>
              <a:rPr lang="en-US" sz="7200" dirty="0">
                <a:solidFill>
                  <a:schemeClr val="accent1"/>
                </a:solidFill>
              </a:rPr>
              <a:t>Section 5 </a:t>
            </a:r>
            <a:r>
              <a:rPr lang="en-US" sz="7200" dirty="0" smtClean="0">
                <a:solidFill>
                  <a:schemeClr val="accent1"/>
                </a:solidFill>
              </a:rPr>
              <a:t/>
            </a:r>
            <a:br>
              <a:rPr lang="en-US" sz="7200" dirty="0" smtClean="0">
                <a:solidFill>
                  <a:schemeClr val="accent1"/>
                </a:solidFill>
              </a:rPr>
            </a:br>
            <a:r>
              <a:rPr lang="en-US" sz="7200" dirty="0" smtClean="0">
                <a:solidFill>
                  <a:schemeClr val="accent1"/>
                </a:solidFill>
              </a:rPr>
              <a:t>LTE </a:t>
            </a:r>
            <a:r>
              <a:rPr lang="en-US" sz="7200" dirty="0">
                <a:solidFill>
                  <a:schemeClr val="accent1"/>
                </a:solidFill>
              </a:rPr>
              <a:t>Procedures</a:t>
            </a:r>
          </a:p>
        </p:txBody>
      </p:sp>
      <p:sp>
        <p:nvSpPr>
          <p:cNvPr id="2" name="Text Placeholder 1"/>
          <p:cNvSpPr>
            <a:spLocks noGrp="1"/>
          </p:cNvSpPr>
          <p:nvPr>
            <p:ph type="body" idx="1"/>
          </p:nvPr>
        </p:nvSpPr>
        <p:spPr>
          <a:xfrm>
            <a:off x="530352" y="3143424"/>
            <a:ext cx="7772400" cy="2877864"/>
          </a:xfrm>
        </p:spPr>
        <p:txBody>
          <a:bodyPr>
            <a:normAutofit fontScale="92500" lnSpcReduction="10000"/>
          </a:bodyPr>
          <a:lstStyle/>
          <a:p>
            <a:pPr marL="342900" indent="-342900">
              <a:buFont typeface="Arial" panose="020B0604020202020204" pitchFamily="34" charset="0"/>
              <a:buChar char="•"/>
            </a:pPr>
            <a:r>
              <a:rPr lang="en-US" dirty="0" smtClean="0">
                <a:solidFill>
                  <a:schemeClr val="bg1"/>
                </a:solidFill>
              </a:rPr>
              <a:t>Radio </a:t>
            </a:r>
            <a:r>
              <a:rPr lang="en-US" dirty="0">
                <a:solidFill>
                  <a:schemeClr val="bg1"/>
                </a:solidFill>
              </a:rPr>
              <a:t>Resource Management</a:t>
            </a:r>
          </a:p>
          <a:p>
            <a:pPr marL="342900" indent="-342900">
              <a:buFont typeface="Arial" panose="020B0604020202020204" pitchFamily="34" charset="0"/>
              <a:buChar char="•"/>
            </a:pPr>
            <a:r>
              <a:rPr lang="en-US" dirty="0">
                <a:solidFill>
                  <a:schemeClr val="bg1"/>
                </a:solidFill>
              </a:rPr>
              <a:t>Network Entry and Registration</a:t>
            </a:r>
          </a:p>
          <a:p>
            <a:pPr marL="342900" indent="-342900">
              <a:buFont typeface="Arial" panose="020B0604020202020204" pitchFamily="34" charset="0"/>
              <a:buChar char="•"/>
            </a:pPr>
            <a:r>
              <a:rPr lang="en-US" dirty="0">
                <a:solidFill>
                  <a:schemeClr val="bg1"/>
                </a:solidFill>
              </a:rPr>
              <a:t>Mobility Procedures</a:t>
            </a:r>
          </a:p>
          <a:p>
            <a:pPr marL="982980" lvl="1" indent="-342900">
              <a:buFont typeface="Arial" panose="020B0604020202020204" pitchFamily="34" charset="0"/>
              <a:buChar char="•"/>
            </a:pPr>
            <a:r>
              <a:rPr lang="en-US" dirty="0">
                <a:solidFill>
                  <a:schemeClr val="bg1"/>
                </a:solidFill>
              </a:rPr>
              <a:t>          Cell Selection/Reselection</a:t>
            </a:r>
          </a:p>
          <a:p>
            <a:pPr marL="982980" lvl="1" indent="-342900">
              <a:buFont typeface="Arial" panose="020B0604020202020204" pitchFamily="34" charset="0"/>
              <a:buChar char="•"/>
            </a:pPr>
            <a:r>
              <a:rPr lang="en-US" dirty="0">
                <a:solidFill>
                  <a:schemeClr val="bg1"/>
                </a:solidFill>
              </a:rPr>
              <a:t>          Handover</a:t>
            </a:r>
          </a:p>
          <a:p>
            <a:pPr marL="982980" lvl="1" indent="-342900">
              <a:buFont typeface="Arial" panose="020B0604020202020204" pitchFamily="34" charset="0"/>
              <a:buChar char="•"/>
            </a:pPr>
            <a:r>
              <a:rPr lang="en-US" dirty="0">
                <a:solidFill>
                  <a:schemeClr val="bg1"/>
                </a:solidFill>
              </a:rPr>
              <a:t>          Location Management</a:t>
            </a:r>
          </a:p>
          <a:p>
            <a:pPr marL="342900" indent="-342900">
              <a:buFont typeface="Arial" panose="020B0604020202020204" pitchFamily="34" charset="0"/>
              <a:buChar char="•"/>
            </a:pPr>
            <a:r>
              <a:rPr lang="en-US" dirty="0">
                <a:solidFill>
                  <a:schemeClr val="bg1"/>
                </a:solidFill>
              </a:rPr>
              <a:t>Data Session Procedures</a:t>
            </a:r>
          </a:p>
          <a:p>
            <a:pPr marL="982980" lvl="1" indent="-342900">
              <a:buFont typeface="Arial" panose="020B0604020202020204" pitchFamily="34" charset="0"/>
              <a:buChar char="•"/>
            </a:pPr>
            <a:r>
              <a:rPr lang="en-US" dirty="0">
                <a:solidFill>
                  <a:schemeClr val="bg1"/>
                </a:solidFill>
              </a:rPr>
              <a:t>          Permanent Bearer</a:t>
            </a:r>
          </a:p>
          <a:p>
            <a:pPr marL="982980" lvl="1" indent="-342900">
              <a:buFont typeface="Arial" panose="020B0604020202020204" pitchFamily="34" charset="0"/>
              <a:buChar char="•"/>
            </a:pPr>
            <a:r>
              <a:rPr lang="en-US" dirty="0">
                <a:solidFill>
                  <a:schemeClr val="bg1"/>
                </a:solidFill>
              </a:rPr>
              <a:t>          </a:t>
            </a:r>
            <a:r>
              <a:rPr lang="en-US" dirty="0" err="1">
                <a:solidFill>
                  <a:schemeClr val="bg1"/>
                </a:solidFill>
              </a:rPr>
              <a:t>QoS</a:t>
            </a:r>
            <a:endParaRPr lang="en-US" dirty="0">
              <a:solidFill>
                <a:schemeClr val="bg1"/>
              </a:solidFill>
            </a:endParaRPr>
          </a:p>
          <a:p>
            <a:pPr lvl="1"/>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134</a:t>
            </a:fld>
            <a:endParaRPr lang="en-US"/>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229600" cy="775542"/>
          </a:xfrm>
        </p:spPr>
        <p:txBody>
          <a:bodyPr>
            <a:normAutofit/>
          </a:bodyPr>
          <a:lstStyle/>
          <a:p>
            <a:pPr algn="ctr"/>
            <a:r>
              <a:rPr lang="en-US" sz="4000" b="1" dirty="0" smtClean="0"/>
              <a:t>RRM (Radio Resource Management)</a:t>
            </a:r>
            <a:endParaRPr lang="fa-IR" sz="4000" b="1" dirty="0"/>
          </a:p>
        </p:txBody>
      </p:sp>
      <p:sp>
        <p:nvSpPr>
          <p:cNvPr id="3" name="Content Placeholder 2"/>
          <p:cNvSpPr>
            <a:spLocks noGrp="1"/>
          </p:cNvSpPr>
          <p:nvPr>
            <p:ph idx="1"/>
          </p:nvPr>
        </p:nvSpPr>
        <p:spPr>
          <a:xfrm>
            <a:off x="457200" y="1643050"/>
            <a:ext cx="8229600" cy="4681550"/>
          </a:xfrm>
        </p:spPr>
        <p:txBody>
          <a:bodyPr>
            <a:normAutofit fontScale="85000" lnSpcReduction="10000"/>
          </a:bodyPr>
          <a:lstStyle/>
          <a:p>
            <a:pPr>
              <a:buNone/>
            </a:pPr>
            <a:r>
              <a:rPr lang="en-US" sz="3200" dirty="0" smtClean="0"/>
              <a:t>RRM covers all functions related to assignment and the sharing of radio resources among the users in a wireless communication  system</a:t>
            </a:r>
          </a:p>
          <a:p>
            <a:pPr>
              <a:buNone/>
            </a:pPr>
            <a:r>
              <a:rPr lang="en-US" sz="3500" dirty="0" smtClean="0">
                <a:solidFill>
                  <a:srgbClr val="FF0000"/>
                </a:solidFill>
              </a:rPr>
              <a:t>RRM in LTE :</a:t>
            </a:r>
          </a:p>
          <a:p>
            <a:r>
              <a:rPr lang="en-US" dirty="0" smtClean="0"/>
              <a:t>– Scheduling</a:t>
            </a:r>
          </a:p>
          <a:p>
            <a:r>
              <a:rPr lang="en-US" dirty="0" smtClean="0"/>
              <a:t>– Link Adaptation</a:t>
            </a:r>
          </a:p>
          <a:p>
            <a:r>
              <a:rPr lang="en-US" dirty="0" smtClean="0"/>
              <a:t>– Power Control</a:t>
            </a:r>
          </a:p>
          <a:p>
            <a:r>
              <a:rPr lang="en-US" dirty="0" smtClean="0"/>
              <a:t>– Handover</a:t>
            </a:r>
          </a:p>
          <a:p>
            <a:r>
              <a:rPr lang="en-US" dirty="0" smtClean="0"/>
              <a:t>– Inter Cell Interference Coordination (ICIC) &amp; Enhanced ICIC</a:t>
            </a:r>
          </a:p>
          <a:p>
            <a:r>
              <a:rPr lang="en-US" dirty="0" smtClean="0"/>
              <a:t>– Load Balancing</a:t>
            </a:r>
          </a:p>
          <a:p>
            <a:r>
              <a:rPr lang="en-US" dirty="0" smtClean="0"/>
              <a:t>– MIMO</a:t>
            </a:r>
          </a:p>
          <a:p>
            <a:r>
              <a:rPr lang="en-US" dirty="0" smtClean="0"/>
              <a:t>– Multi RAT</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135</a:t>
            </a:fld>
            <a:endParaRPr lang="en-US"/>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500042"/>
            <a:ext cx="8229600" cy="918418"/>
          </a:xfrm>
        </p:spPr>
        <p:txBody>
          <a:bodyPr/>
          <a:lstStyle/>
          <a:p>
            <a:pPr algn="ctr"/>
            <a:r>
              <a:rPr lang="en-US" b="1" dirty="0" smtClean="0">
                <a:solidFill>
                  <a:srgbClr val="FF0000"/>
                </a:solidFill>
              </a:rPr>
              <a:t>Scheduling</a:t>
            </a:r>
            <a:endParaRPr lang="fa-IR"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136</a:t>
            </a:fld>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4437697" y="1357298"/>
            <a:ext cx="4350574" cy="2143140"/>
          </a:xfrm>
          <a:prstGeom prst="rect">
            <a:avLst/>
          </a:prstGeom>
          <a:noFill/>
          <a:ln w="9525">
            <a:noFill/>
            <a:miter lim="800000"/>
            <a:headEnd/>
            <a:tailEnd/>
          </a:ln>
          <a:effectLst/>
        </p:spPr>
      </p:pic>
      <p:pic>
        <p:nvPicPr>
          <p:cNvPr id="12290" name="Picture 2"/>
          <p:cNvPicPr>
            <a:picLocks noChangeAspect="1" noChangeArrowheads="1"/>
          </p:cNvPicPr>
          <p:nvPr/>
        </p:nvPicPr>
        <p:blipFill>
          <a:blip r:embed="rId3"/>
          <a:srcRect/>
          <a:stretch>
            <a:fillRect/>
          </a:stretch>
        </p:blipFill>
        <p:spPr bwMode="auto">
          <a:xfrm>
            <a:off x="500034" y="3214686"/>
            <a:ext cx="3811881" cy="32765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752442"/>
            <a:ext cx="7386662" cy="1033484"/>
          </a:xfrm>
        </p:spPr>
        <p:txBody>
          <a:bodyPr/>
          <a:lstStyle/>
          <a:p>
            <a:pPr algn="ctr"/>
            <a:r>
              <a:rPr lang="en-US" sz="3200" b="1" dirty="0" smtClean="0">
                <a:solidFill>
                  <a:srgbClr val="FF0000"/>
                </a:solidFill>
              </a:rPr>
              <a:t>Scheduling, Link Adaptation and Power Control</a:t>
            </a:r>
            <a:endParaRPr lang="fa-IR" sz="3200" b="1" dirty="0">
              <a:solidFill>
                <a:srgbClr val="FF0000"/>
              </a:solidFill>
            </a:endParaRPr>
          </a:p>
        </p:txBody>
      </p:sp>
      <p:sp>
        <p:nvSpPr>
          <p:cNvPr id="8" name="Text Placeholder 7"/>
          <p:cNvSpPr>
            <a:spLocks noGrp="1"/>
          </p:cNvSpPr>
          <p:nvPr>
            <p:ph type="body" idx="2"/>
          </p:nvPr>
        </p:nvSpPr>
        <p:spPr>
          <a:xfrm>
            <a:off x="214282" y="2033590"/>
            <a:ext cx="3214718" cy="4395806"/>
          </a:xfrm>
        </p:spPr>
        <p:txBody>
          <a:bodyPr>
            <a:normAutofit/>
          </a:bodyPr>
          <a:lstStyle/>
          <a:p>
            <a:pPr algn="just"/>
            <a:r>
              <a:rPr lang="en-US" sz="1800" b="1" dirty="0" smtClean="0"/>
              <a:t>Scheduling, Link Adaptation and Power Control are three essential functions in the </a:t>
            </a:r>
            <a:r>
              <a:rPr lang="en-US" sz="1800" b="1" dirty="0" err="1" smtClean="0"/>
              <a:t>eNB</a:t>
            </a:r>
            <a:r>
              <a:rPr lang="en-US" sz="1800" b="1" dirty="0" smtClean="0"/>
              <a:t>. They interact closely and exchange information in order to be able to allocate an appropriate amount of resources, with the right transport format, modulation and coding</a:t>
            </a:r>
          </a:p>
          <a:p>
            <a:pPr algn="just"/>
            <a:r>
              <a:rPr lang="en-US" sz="1800" b="1" dirty="0" smtClean="0"/>
              <a:t>as well as appropriate power at every TTI.</a:t>
            </a:r>
            <a:endParaRPr lang="fa-IR" sz="1800" b="1" dirty="0"/>
          </a:p>
        </p:txBody>
      </p:sp>
      <p:pic>
        <p:nvPicPr>
          <p:cNvPr id="1026" name="Picture 2"/>
          <p:cNvPicPr>
            <a:picLocks noGrp="1" noChangeAspect="1" noChangeArrowheads="1"/>
          </p:cNvPicPr>
          <p:nvPr>
            <p:ph sz="half" idx="1"/>
          </p:nvPr>
        </p:nvPicPr>
        <p:blipFill>
          <a:blip r:embed="rId2"/>
          <a:stretch>
            <a:fillRect/>
          </a:stretch>
        </p:blipFill>
        <p:spPr bwMode="auto">
          <a:xfrm>
            <a:off x="3575050" y="2215268"/>
            <a:ext cx="5111750" cy="3494264"/>
          </a:xfrm>
          <a:prstGeom prst="rect">
            <a:avLst/>
          </a:prstGeom>
          <a:noFill/>
          <a:ln w="9525">
            <a:noFill/>
            <a:miter lim="800000"/>
            <a:headEnd/>
            <a:tailEnd/>
          </a:ln>
          <a:effectLst/>
        </p:spPr>
      </p:pic>
      <p:sp>
        <p:nvSpPr>
          <p:cNvPr id="4" name="Footer Placeholder 3"/>
          <p:cNvSpPr>
            <a:spLocks noGrp="1"/>
          </p:cNvSpPr>
          <p:nvPr>
            <p:ph type="ftr" sz="quarter" idx="11"/>
          </p:nvPr>
        </p:nvSpPr>
        <p:spPr>
          <a:xfrm>
            <a:off x="2667000" y="6429396"/>
            <a:ext cx="4476768" cy="292079"/>
          </a:xfrm>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137</a:t>
            </a:fld>
            <a:endParaRPr lang="en-US"/>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857240"/>
            <a:ext cx="8229600" cy="1143000"/>
          </a:xfrm>
        </p:spPr>
        <p:txBody>
          <a:bodyPr>
            <a:noAutofit/>
          </a:bodyPr>
          <a:lstStyle/>
          <a:p>
            <a:pPr algn="ctr"/>
            <a:r>
              <a:rPr lang="en-US" sz="2800" b="1" dirty="0" smtClean="0">
                <a:solidFill>
                  <a:srgbClr val="FF0000"/>
                </a:solidFill>
              </a:rPr>
              <a:t>The Scheduler controls all radio interface resources, except the following physical signal and channel transmissions</a:t>
            </a:r>
            <a:endParaRPr lang="fa-IR" sz="2800" b="1" dirty="0">
              <a:solidFill>
                <a:srgbClr val="FF0000"/>
              </a:solidFill>
            </a:endParaRPr>
          </a:p>
        </p:txBody>
      </p:sp>
      <p:sp>
        <p:nvSpPr>
          <p:cNvPr id="5" name="Footer Placeholder 4"/>
          <p:cNvSpPr>
            <a:spLocks noGrp="1"/>
          </p:cNvSpPr>
          <p:nvPr>
            <p:ph type="ftr" sz="quarter" idx="11"/>
          </p:nvPr>
        </p:nvSpPr>
        <p:spPr>
          <a:xfrm>
            <a:off x="2667000" y="6429396"/>
            <a:ext cx="4476768" cy="292079"/>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138</a:t>
            </a:fld>
            <a:endParaRPr lang="en-US"/>
          </a:p>
        </p:txBody>
      </p:sp>
      <p:pic>
        <p:nvPicPr>
          <p:cNvPr id="1026" name="Picture 2"/>
          <p:cNvPicPr>
            <a:picLocks noGrp="1" noChangeAspect="1" noChangeArrowheads="1"/>
          </p:cNvPicPr>
          <p:nvPr>
            <p:ph idx="1"/>
          </p:nvPr>
        </p:nvPicPr>
        <p:blipFill>
          <a:blip r:embed="rId2"/>
          <a:srcRect/>
          <a:stretch>
            <a:fillRect/>
          </a:stretch>
        </p:blipFill>
        <p:spPr bwMode="auto">
          <a:xfrm>
            <a:off x="1288881" y="2071678"/>
            <a:ext cx="6712143" cy="412771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smtClean="0">
                <a:solidFill>
                  <a:srgbClr val="FF0000"/>
                </a:solidFill>
              </a:rPr>
              <a:t>Scheduling priorities</a:t>
            </a:r>
            <a:endParaRPr lang="fa-IR" b="1" dirty="0">
              <a:solidFill>
                <a:srgbClr val="FF0000"/>
              </a:solidFill>
            </a:endParaRPr>
          </a:p>
        </p:txBody>
      </p:sp>
      <p:sp>
        <p:nvSpPr>
          <p:cNvPr id="4" name="Footer Placeholder 3"/>
          <p:cNvSpPr>
            <a:spLocks noGrp="1"/>
          </p:cNvSpPr>
          <p:nvPr>
            <p:ph type="ftr" sz="quarter" idx="11"/>
          </p:nvPr>
        </p:nvSpPr>
        <p:spPr>
          <a:xfrm>
            <a:off x="2667000" y="6429396"/>
            <a:ext cx="4048140" cy="292079"/>
          </a:xfrm>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139</a:t>
            </a:fld>
            <a:endParaRPr lang="en-US"/>
          </a:p>
        </p:txBody>
      </p:sp>
      <p:pic>
        <p:nvPicPr>
          <p:cNvPr id="2050" name="Picture 2"/>
          <p:cNvPicPr>
            <a:picLocks noGrp="1" noChangeAspect="1" noChangeArrowheads="1"/>
          </p:cNvPicPr>
          <p:nvPr>
            <p:ph idx="1"/>
          </p:nvPr>
        </p:nvPicPr>
        <p:blipFill>
          <a:blip r:embed="rId2"/>
          <a:srcRect/>
          <a:stretch>
            <a:fillRect/>
          </a:stretch>
        </p:blipFill>
        <p:spPr bwMode="auto">
          <a:xfrm>
            <a:off x="1357290" y="2000240"/>
            <a:ext cx="6770097" cy="405187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Peak Data Rates</a:t>
            </a:r>
            <a:endParaRPr lang="en-US" dirty="0"/>
          </a:p>
        </p:txBody>
      </p:sp>
      <p:pic>
        <p:nvPicPr>
          <p:cNvPr id="4" name="Content Placeholder 3"/>
          <p:cNvPicPr>
            <a:picLocks noGrp="1" noChangeAspect="1"/>
          </p:cNvPicPr>
          <p:nvPr>
            <p:ph idx="1"/>
          </p:nvPr>
        </p:nvPicPr>
        <p:blipFill>
          <a:blip r:embed="rId2"/>
          <a:stretch>
            <a:fillRect/>
          </a:stretch>
        </p:blipFill>
        <p:spPr>
          <a:xfrm>
            <a:off x="1129143" y="2358453"/>
            <a:ext cx="6885714" cy="3542857"/>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a:t>
            </a:fld>
            <a:endParaRPr lang="en-US"/>
          </a:p>
        </p:txBody>
      </p:sp>
    </p:spTree>
    <p:extLst>
      <p:ext uri="{BB962C8B-B14F-4D97-AF65-F5344CB8AC3E}">
        <p14:creationId xmlns:p14="http://schemas.microsoft.com/office/powerpoint/2010/main" val="426430143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7290" y="714356"/>
            <a:ext cx="6600844" cy="819170"/>
          </a:xfrm>
        </p:spPr>
        <p:txBody>
          <a:bodyPr/>
          <a:lstStyle/>
          <a:p>
            <a:pPr algn="ctr"/>
            <a:r>
              <a:rPr lang="en-US" sz="4400" b="1" dirty="0" smtClean="0">
                <a:solidFill>
                  <a:srgbClr val="FF0000"/>
                </a:solidFill>
              </a:rPr>
              <a:t>POWER CONTROL</a:t>
            </a:r>
            <a:endParaRPr lang="fa-IR" sz="4400" dirty="0">
              <a:solidFill>
                <a:srgbClr val="FF0000"/>
              </a:solidFill>
            </a:endParaRPr>
          </a:p>
        </p:txBody>
      </p:sp>
      <p:sp>
        <p:nvSpPr>
          <p:cNvPr id="7" name="Text Placeholder 6"/>
          <p:cNvSpPr>
            <a:spLocks noGrp="1"/>
          </p:cNvSpPr>
          <p:nvPr>
            <p:ph type="body" idx="2"/>
          </p:nvPr>
        </p:nvSpPr>
        <p:spPr/>
        <p:txBody>
          <a:bodyPr/>
          <a:lstStyle/>
          <a:p>
            <a:endParaRPr lang="fa-IR" dirty="0"/>
          </a:p>
        </p:txBody>
      </p:sp>
      <p:sp>
        <p:nvSpPr>
          <p:cNvPr id="3" name="Content Placeholder 2"/>
          <p:cNvSpPr>
            <a:spLocks noGrp="1"/>
          </p:cNvSpPr>
          <p:nvPr>
            <p:ph sz="half" idx="1"/>
          </p:nvPr>
        </p:nvSpPr>
        <p:spPr>
          <a:xfrm>
            <a:off x="-32" y="1785926"/>
            <a:ext cx="3143272" cy="4214842"/>
          </a:xfrm>
        </p:spPr>
        <p:txBody>
          <a:bodyPr>
            <a:normAutofit fontScale="92500" lnSpcReduction="20000"/>
          </a:bodyPr>
          <a:lstStyle/>
          <a:p>
            <a:pPr algn="just">
              <a:buNone/>
            </a:pPr>
            <a:r>
              <a:rPr lang="en-US" dirty="0" smtClean="0"/>
              <a:t>reduces inter-cell interference and power consumption. This leads to higher cell capacity and the control of maximum data rate for a UE at cell edge. In addition, it maximizes battery life for the UE.</a:t>
            </a: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140</a:t>
            </a:fld>
            <a:endParaRPr lang="en-US"/>
          </a:p>
        </p:txBody>
      </p:sp>
      <p:pic>
        <p:nvPicPr>
          <p:cNvPr id="14339" name="Picture 3"/>
          <p:cNvPicPr>
            <a:picLocks noChangeAspect="1" noChangeArrowheads="1"/>
          </p:cNvPicPr>
          <p:nvPr/>
        </p:nvPicPr>
        <p:blipFill>
          <a:blip r:embed="rId2"/>
          <a:srcRect/>
          <a:stretch>
            <a:fillRect/>
          </a:stretch>
        </p:blipFill>
        <p:spPr bwMode="auto">
          <a:xfrm>
            <a:off x="3271393" y="1928802"/>
            <a:ext cx="5872607" cy="385765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989856"/>
          </a:xfrm>
        </p:spPr>
        <p:txBody>
          <a:bodyPr/>
          <a:lstStyle/>
          <a:p>
            <a:pPr algn="ctr"/>
            <a:r>
              <a:rPr lang="en-US" b="1" dirty="0" smtClean="0">
                <a:solidFill>
                  <a:srgbClr val="FF0000"/>
                </a:solidFill>
              </a:rPr>
              <a:t>LINK ADAPTATION</a:t>
            </a:r>
            <a:endParaRPr lang="fa-IR" dirty="0">
              <a:solidFill>
                <a:srgbClr val="FF0000"/>
              </a:solidFill>
            </a:endParaRPr>
          </a:p>
        </p:txBody>
      </p:sp>
      <p:sp>
        <p:nvSpPr>
          <p:cNvPr id="3" name="Content Placeholder 2"/>
          <p:cNvSpPr>
            <a:spLocks noGrp="1"/>
          </p:cNvSpPr>
          <p:nvPr>
            <p:ph idx="1"/>
          </p:nvPr>
        </p:nvSpPr>
        <p:spPr/>
        <p:txBody>
          <a:bodyPr/>
          <a:lstStyle/>
          <a:p>
            <a:pPr algn="just"/>
            <a:r>
              <a:rPr lang="en-US" dirty="0" smtClean="0"/>
              <a:t>Link Adaptation uses link quality measurements to adapt the MCS. The MCSs consist of a modulation constellation (QPSK, 16QAM or 64QAM) and coding rate (ratio of information and coded bits).</a:t>
            </a:r>
          </a:p>
          <a:p>
            <a:pPr>
              <a:buNone/>
            </a:pP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141</a:t>
            </a:fld>
            <a:endParaRPr lang="en-US"/>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775542"/>
          </a:xfrm>
        </p:spPr>
        <p:txBody>
          <a:bodyPr>
            <a:normAutofit/>
          </a:bodyPr>
          <a:lstStyle/>
          <a:p>
            <a:pPr algn="ctr"/>
            <a:r>
              <a:rPr lang="en-US" sz="3600" b="1" dirty="0" smtClean="0">
                <a:solidFill>
                  <a:srgbClr val="FF0000"/>
                </a:solidFill>
              </a:rPr>
              <a:t>Inter-Cell Interference Coordination (ICIC)</a:t>
            </a:r>
            <a:endParaRPr lang="fa-IR" sz="3600"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142</a:t>
            </a:fld>
            <a:endParaRPr lang="en-US"/>
          </a:p>
        </p:txBody>
      </p:sp>
      <p:pic>
        <p:nvPicPr>
          <p:cNvPr id="13314" name="Picture 2"/>
          <p:cNvPicPr>
            <a:picLocks noGrp="1" noChangeAspect="1" noChangeArrowheads="1"/>
          </p:cNvPicPr>
          <p:nvPr>
            <p:ph idx="1"/>
          </p:nvPr>
        </p:nvPicPr>
        <p:blipFill>
          <a:blip r:embed="rId2"/>
          <a:srcRect/>
          <a:stretch>
            <a:fillRect/>
          </a:stretch>
        </p:blipFill>
        <p:spPr bwMode="auto">
          <a:xfrm>
            <a:off x="928662" y="2020964"/>
            <a:ext cx="7500989" cy="4341889"/>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918418"/>
          </a:xfrm>
        </p:spPr>
        <p:txBody>
          <a:bodyPr/>
          <a:lstStyle/>
          <a:p>
            <a:pPr algn="ctr"/>
            <a:r>
              <a:rPr lang="en-US" b="1" dirty="0" smtClean="0">
                <a:solidFill>
                  <a:srgbClr val="FF0000"/>
                </a:solidFill>
              </a:rPr>
              <a:t>Load Balancing (LB)</a:t>
            </a:r>
            <a:endParaRPr lang="fa-IR" b="1" dirty="0">
              <a:solidFill>
                <a:srgbClr val="FF0000"/>
              </a:solidFill>
            </a:endParaRPr>
          </a:p>
        </p:txBody>
      </p:sp>
      <p:sp>
        <p:nvSpPr>
          <p:cNvPr id="3" name="Content Placeholder 2"/>
          <p:cNvSpPr>
            <a:spLocks noGrp="1"/>
          </p:cNvSpPr>
          <p:nvPr>
            <p:ph idx="1"/>
          </p:nvPr>
        </p:nvSpPr>
        <p:spPr/>
        <p:txBody>
          <a:bodyPr/>
          <a:lstStyle/>
          <a:p>
            <a:pPr algn="just">
              <a:buNone/>
            </a:pPr>
            <a:r>
              <a:rPr lang="en-US" dirty="0" smtClean="0"/>
              <a:t>LB algorithms may result in handover and cell reselection decisions with the purpose of redistributing traffic from highly loaded cells to underutilized cells.</a:t>
            </a: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143</a:t>
            </a:fld>
            <a:endParaRPr lang="en-US"/>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846980"/>
          </a:xfrm>
        </p:spPr>
        <p:txBody>
          <a:bodyPr/>
          <a:lstStyle/>
          <a:p>
            <a:pPr algn="ctr"/>
            <a:r>
              <a:rPr lang="en-US" b="1" dirty="0" smtClean="0">
                <a:solidFill>
                  <a:srgbClr val="FF0000"/>
                </a:solidFill>
              </a:rPr>
              <a:t>Handover</a:t>
            </a:r>
            <a:endParaRPr lang="fa-IR"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144</a:t>
            </a:fld>
            <a:endParaRPr lang="en-US"/>
          </a:p>
        </p:txBody>
      </p:sp>
      <p:pic>
        <p:nvPicPr>
          <p:cNvPr id="15362" name="Picture 2"/>
          <p:cNvPicPr>
            <a:picLocks noGrp="1" noChangeAspect="1" noChangeArrowheads="1"/>
          </p:cNvPicPr>
          <p:nvPr>
            <p:ph idx="1"/>
          </p:nvPr>
        </p:nvPicPr>
        <p:blipFill>
          <a:blip r:embed="rId2"/>
          <a:srcRect/>
          <a:stretch>
            <a:fillRect/>
          </a:stretch>
        </p:blipFill>
        <p:spPr bwMode="auto">
          <a:xfrm>
            <a:off x="2385110" y="1500188"/>
            <a:ext cx="4373780" cy="4824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775542"/>
          </a:xfrm>
        </p:spPr>
        <p:txBody>
          <a:bodyPr>
            <a:normAutofit fontScale="90000"/>
          </a:bodyPr>
          <a:lstStyle/>
          <a:p>
            <a:pPr algn="ctr"/>
            <a:r>
              <a:rPr lang="en-US" b="1" dirty="0" smtClean="0">
                <a:solidFill>
                  <a:srgbClr val="FF0000"/>
                </a:solidFill>
              </a:rPr>
              <a:t>Attach Procedure</a:t>
            </a:r>
            <a:endParaRPr lang="fa-IR" b="1" dirty="0">
              <a:solidFill>
                <a:srgbClr val="FF0000"/>
              </a:solidFill>
            </a:endParaRPr>
          </a:p>
        </p:txBody>
      </p:sp>
      <p:sp>
        <p:nvSpPr>
          <p:cNvPr id="4" name="Footer Placeholder 3"/>
          <p:cNvSpPr>
            <a:spLocks noGrp="1"/>
          </p:cNvSpPr>
          <p:nvPr>
            <p:ph type="ftr" sz="quarter" idx="11"/>
          </p:nvPr>
        </p:nvSpPr>
        <p:spPr>
          <a:xfrm>
            <a:off x="2667000" y="6356351"/>
            <a:ext cx="4476768" cy="287360"/>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145</a:t>
            </a:fld>
            <a:endParaRPr lang="en-US"/>
          </a:p>
        </p:txBody>
      </p:sp>
      <p:pic>
        <p:nvPicPr>
          <p:cNvPr id="5122" name="Picture 2"/>
          <p:cNvPicPr>
            <a:picLocks noGrp="1" noChangeAspect="1" noChangeArrowheads="1"/>
          </p:cNvPicPr>
          <p:nvPr>
            <p:ph idx="1"/>
          </p:nvPr>
        </p:nvPicPr>
        <p:blipFill>
          <a:blip r:embed="rId2"/>
          <a:srcRect/>
          <a:stretch>
            <a:fillRect/>
          </a:stretch>
        </p:blipFill>
        <p:spPr bwMode="auto">
          <a:xfrm>
            <a:off x="928662" y="1357298"/>
            <a:ext cx="7500990" cy="486833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775542"/>
          </a:xfrm>
        </p:spPr>
        <p:txBody>
          <a:bodyPr>
            <a:normAutofit fontScale="90000"/>
          </a:bodyPr>
          <a:lstStyle/>
          <a:p>
            <a:pPr algn="ctr"/>
            <a:r>
              <a:rPr lang="en-US" b="1" i="1" dirty="0" smtClean="0">
                <a:solidFill>
                  <a:srgbClr val="FF0000"/>
                </a:solidFill>
              </a:rPr>
              <a:t>Connection Setup</a:t>
            </a:r>
            <a:endParaRPr lang="fa-IR" b="1" dirty="0">
              <a:solidFill>
                <a:srgbClr val="FF0000"/>
              </a:solidFill>
            </a:endParaRPr>
          </a:p>
        </p:txBody>
      </p:sp>
      <p:sp>
        <p:nvSpPr>
          <p:cNvPr id="4" name="Footer Placeholder 3"/>
          <p:cNvSpPr>
            <a:spLocks noGrp="1"/>
          </p:cNvSpPr>
          <p:nvPr>
            <p:ph type="ftr" sz="quarter" idx="11"/>
          </p:nvPr>
        </p:nvSpPr>
        <p:spPr>
          <a:xfrm>
            <a:off x="2667000" y="6286520"/>
            <a:ext cx="3905264" cy="501650"/>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146</a:t>
            </a:fld>
            <a:endParaRPr lang="en-US"/>
          </a:p>
        </p:txBody>
      </p:sp>
      <p:pic>
        <p:nvPicPr>
          <p:cNvPr id="4098" name="Picture 2"/>
          <p:cNvPicPr>
            <a:picLocks noGrp="1" noChangeAspect="1" noChangeArrowheads="1"/>
          </p:cNvPicPr>
          <p:nvPr>
            <p:ph idx="1"/>
          </p:nvPr>
        </p:nvPicPr>
        <p:blipFill>
          <a:blip r:embed="rId2"/>
          <a:srcRect/>
          <a:stretch>
            <a:fillRect/>
          </a:stretch>
        </p:blipFill>
        <p:spPr bwMode="auto">
          <a:xfrm>
            <a:off x="785786" y="1357298"/>
            <a:ext cx="7358114" cy="512158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8029604" cy="914384"/>
          </a:xfrm>
        </p:spPr>
        <p:txBody>
          <a:bodyPr>
            <a:normAutofit/>
          </a:bodyPr>
          <a:lstStyle/>
          <a:p>
            <a:r>
              <a:rPr lang="en-US" b="1" dirty="0" smtClean="0">
                <a:solidFill>
                  <a:srgbClr val="FF0000"/>
                </a:solidFill>
              </a:rPr>
              <a:t>Mobility Procedures ( Cell Selection/Reselection )</a:t>
            </a:r>
            <a:endParaRPr lang="fa-IR" b="1" dirty="0">
              <a:solidFill>
                <a:srgbClr val="FF0000"/>
              </a:solidFill>
            </a:endParaRPr>
          </a:p>
        </p:txBody>
      </p:sp>
      <p:sp>
        <p:nvSpPr>
          <p:cNvPr id="8" name="Text Placeholder 7"/>
          <p:cNvSpPr>
            <a:spLocks noGrp="1"/>
          </p:cNvSpPr>
          <p:nvPr>
            <p:ph type="body" idx="2"/>
          </p:nvPr>
        </p:nvSpPr>
        <p:spPr/>
        <p:txBody>
          <a:bodyPr/>
          <a:lstStyle/>
          <a:p>
            <a:endParaRPr lang="fa-IR" dirty="0"/>
          </a:p>
        </p:txBody>
      </p:sp>
      <p:sp>
        <p:nvSpPr>
          <p:cNvPr id="3" name="Content Placeholder 2"/>
          <p:cNvSpPr>
            <a:spLocks noGrp="1"/>
          </p:cNvSpPr>
          <p:nvPr>
            <p:ph sz="half" idx="1"/>
          </p:nvPr>
        </p:nvSpPr>
        <p:spPr>
          <a:xfrm>
            <a:off x="5000628" y="1676400"/>
            <a:ext cx="3686172" cy="3824302"/>
          </a:xfrm>
        </p:spPr>
        <p:txBody>
          <a:bodyPr>
            <a:normAutofit fontScale="85000" lnSpcReduction="20000"/>
          </a:bodyPr>
          <a:lstStyle/>
          <a:p>
            <a:r>
              <a:rPr lang="en-US" dirty="0" smtClean="0"/>
              <a:t>The Cell Selection process is run when:</a:t>
            </a:r>
          </a:p>
          <a:p>
            <a:pPr lvl="2"/>
            <a:r>
              <a:rPr lang="en-US" dirty="0" smtClean="0"/>
              <a:t> When the UE is switched on</a:t>
            </a:r>
          </a:p>
          <a:p>
            <a:pPr lvl="2"/>
            <a:r>
              <a:rPr lang="en-US" dirty="0" smtClean="0"/>
              <a:t> When the UE returns to Idle mode from connected mode</a:t>
            </a:r>
          </a:p>
          <a:p>
            <a:pPr lvl="2"/>
            <a:r>
              <a:rPr lang="en-US" dirty="0" smtClean="0"/>
              <a:t> After a number of failed attempts of RRC connection request when the UE is in idle mode and tries to establish a RRC Connection</a:t>
            </a:r>
          </a:p>
          <a:p>
            <a:pPr lvl="2">
              <a:buNone/>
            </a:pPr>
            <a:endParaRPr lang="en-US" dirty="0" smtClean="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147</a:t>
            </a:fld>
            <a:endParaRPr lang="en-US"/>
          </a:p>
        </p:txBody>
      </p:sp>
      <p:pic>
        <p:nvPicPr>
          <p:cNvPr id="16388" name="Picture 4"/>
          <p:cNvPicPr>
            <a:picLocks noChangeAspect="1" noChangeArrowheads="1"/>
          </p:cNvPicPr>
          <p:nvPr/>
        </p:nvPicPr>
        <p:blipFill>
          <a:blip r:embed="rId2"/>
          <a:srcRect/>
          <a:stretch>
            <a:fillRect/>
          </a:stretch>
        </p:blipFill>
        <p:spPr bwMode="auto">
          <a:xfrm>
            <a:off x="285720" y="2428868"/>
            <a:ext cx="5419032" cy="378621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85800" y="714356"/>
            <a:ext cx="7743852" cy="676294"/>
          </a:xfrm>
        </p:spPr>
        <p:txBody>
          <a:bodyPr/>
          <a:lstStyle/>
          <a:p>
            <a:pPr algn="ctr"/>
            <a:r>
              <a:rPr lang="en-US" sz="4000" b="1" i="1" dirty="0" smtClean="0">
                <a:solidFill>
                  <a:srgbClr val="FF0000"/>
                </a:solidFill>
              </a:rPr>
              <a:t>Cell Selection (S-Criterion)</a:t>
            </a:r>
            <a:endParaRPr lang="fa-IR" sz="4000" b="1" dirty="0">
              <a:solidFill>
                <a:srgbClr val="FF0000"/>
              </a:solidFill>
            </a:endParaRPr>
          </a:p>
        </p:txBody>
      </p:sp>
      <p:sp>
        <p:nvSpPr>
          <p:cNvPr id="10" name="Text Placeholder 9"/>
          <p:cNvSpPr>
            <a:spLocks noGrp="1"/>
          </p:cNvSpPr>
          <p:nvPr>
            <p:ph type="body" idx="2"/>
          </p:nvPr>
        </p:nvSpPr>
        <p:spPr>
          <a:xfrm>
            <a:off x="357158" y="5357826"/>
            <a:ext cx="8215370" cy="890574"/>
          </a:xfrm>
        </p:spPr>
        <p:txBody>
          <a:bodyPr>
            <a:noAutofit/>
          </a:bodyPr>
          <a:lstStyle/>
          <a:p>
            <a:r>
              <a:rPr lang="en-US" sz="1600" b="1" dirty="0" err="1" smtClean="0">
                <a:solidFill>
                  <a:srgbClr val="FF0000"/>
                </a:solidFill>
              </a:rPr>
              <a:t>pMaxServingCell</a:t>
            </a:r>
            <a:r>
              <a:rPr lang="en-US" sz="1600" b="1" dirty="0" smtClean="0">
                <a:solidFill>
                  <a:srgbClr val="FF0000"/>
                </a:solidFill>
              </a:rPr>
              <a:t>:</a:t>
            </a:r>
            <a:r>
              <a:rPr lang="en-US" sz="1600" dirty="0" smtClean="0"/>
              <a:t> Maximum TX power level an UE may use when transmitting on the uplink in the cell (</a:t>
            </a:r>
            <a:r>
              <a:rPr lang="en-US" sz="1600" dirty="0" err="1" smtClean="0"/>
              <a:t>dBm</a:t>
            </a:r>
            <a:r>
              <a:rPr lang="en-US" sz="1600" dirty="0" smtClean="0"/>
              <a:t>) defined as PEMAX</a:t>
            </a:r>
          </a:p>
          <a:p>
            <a:r>
              <a:rPr lang="en-US" sz="1600" dirty="0" smtClean="0">
                <a:solidFill>
                  <a:srgbClr val="FF0000"/>
                </a:solidFill>
              </a:rPr>
              <a:t>P:</a:t>
            </a:r>
            <a:r>
              <a:rPr lang="en-US" sz="1600" dirty="0" smtClean="0"/>
              <a:t>Maximum RF output power of the UE (</a:t>
            </a:r>
            <a:r>
              <a:rPr lang="en-US" sz="1600" dirty="0" err="1" smtClean="0"/>
              <a:t>dBm</a:t>
            </a:r>
            <a:r>
              <a:rPr lang="en-US" sz="1600" dirty="0" smtClean="0"/>
              <a:t>) according to the UE power class as defined</a:t>
            </a:r>
            <a:endParaRPr lang="fa-IR" sz="1600" dirty="0"/>
          </a:p>
        </p:txBody>
      </p:sp>
      <p:pic>
        <p:nvPicPr>
          <p:cNvPr id="17410" name="Picture 2"/>
          <p:cNvPicPr>
            <a:picLocks noGrp="1" noChangeAspect="1" noChangeArrowheads="1"/>
          </p:cNvPicPr>
          <p:nvPr>
            <p:ph sz="half" idx="1"/>
          </p:nvPr>
        </p:nvPicPr>
        <p:blipFill>
          <a:blip r:embed="rId2"/>
          <a:stretch>
            <a:fillRect/>
          </a:stretch>
        </p:blipFill>
        <p:spPr bwMode="auto">
          <a:xfrm>
            <a:off x="1567265" y="1357298"/>
            <a:ext cx="6076569" cy="3929090"/>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148</a:t>
            </a:fld>
            <a:endParaRPr lang="en-US"/>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846980"/>
          </a:xfrm>
        </p:spPr>
        <p:txBody>
          <a:bodyPr/>
          <a:lstStyle/>
          <a:p>
            <a:pPr algn="ctr"/>
            <a:r>
              <a:rPr lang="en-US" b="1" dirty="0" smtClean="0">
                <a:solidFill>
                  <a:srgbClr val="FF0000"/>
                </a:solidFill>
              </a:rPr>
              <a:t>CELL RESELECTION</a:t>
            </a:r>
            <a:endParaRPr lang="fa-IR"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149</a:t>
            </a:fld>
            <a:endParaRPr lang="en-US"/>
          </a:p>
        </p:txBody>
      </p:sp>
      <p:pic>
        <p:nvPicPr>
          <p:cNvPr id="19458" name="Picture 2"/>
          <p:cNvPicPr>
            <a:picLocks noGrp="1" noChangeAspect="1" noChangeArrowheads="1"/>
          </p:cNvPicPr>
          <p:nvPr>
            <p:ph idx="1"/>
          </p:nvPr>
        </p:nvPicPr>
        <p:blipFill>
          <a:blip r:embed="rId2"/>
          <a:srcRect/>
          <a:stretch>
            <a:fillRect/>
          </a:stretch>
        </p:blipFill>
        <p:spPr bwMode="auto">
          <a:xfrm>
            <a:off x="571472" y="1428736"/>
            <a:ext cx="4853395" cy="2786082"/>
          </a:xfrm>
          <a:prstGeom prst="rect">
            <a:avLst/>
          </a:prstGeom>
          <a:noFill/>
          <a:ln w="9525">
            <a:noFill/>
            <a:miter lim="800000"/>
            <a:headEnd/>
            <a:tailEnd/>
          </a:ln>
          <a:effectLst/>
        </p:spPr>
      </p:pic>
      <p:pic>
        <p:nvPicPr>
          <p:cNvPr id="19459" name="Picture 3"/>
          <p:cNvPicPr>
            <a:picLocks noChangeAspect="1" noChangeArrowheads="1"/>
          </p:cNvPicPr>
          <p:nvPr/>
        </p:nvPicPr>
        <p:blipFill>
          <a:blip r:embed="rId3"/>
          <a:srcRect/>
          <a:stretch>
            <a:fillRect/>
          </a:stretch>
        </p:blipFill>
        <p:spPr bwMode="auto">
          <a:xfrm>
            <a:off x="3903237" y="4500570"/>
            <a:ext cx="4559979" cy="1931007"/>
          </a:xfrm>
          <a:prstGeom prst="rect">
            <a:avLst/>
          </a:prstGeom>
          <a:noFill/>
          <a:ln w="9525">
            <a:noFill/>
            <a:miter lim="800000"/>
            <a:headEnd/>
            <a:tailEnd/>
          </a:ln>
          <a:effectLst/>
        </p:spPr>
      </p:pic>
      <p:sp>
        <p:nvSpPr>
          <p:cNvPr id="8" name="Rectangle 7"/>
          <p:cNvSpPr/>
          <p:nvPr/>
        </p:nvSpPr>
        <p:spPr>
          <a:xfrm>
            <a:off x="357158" y="4429133"/>
            <a:ext cx="3429024" cy="2031325"/>
          </a:xfrm>
          <a:prstGeom prst="rect">
            <a:avLst/>
          </a:prstGeom>
        </p:spPr>
        <p:txBody>
          <a:bodyPr wrap="square">
            <a:spAutoFit/>
          </a:bodyPr>
          <a:lstStyle/>
          <a:p>
            <a:pPr algn="just"/>
            <a:r>
              <a:rPr lang="en-US" dirty="0" smtClean="0"/>
              <a:t>When a neighboring cell is ranked as better than the serving cell (that is, </a:t>
            </a:r>
            <a:r>
              <a:rPr lang="en-US" dirty="0" err="1" smtClean="0"/>
              <a:t>Rn</a:t>
            </a:r>
            <a:r>
              <a:rPr lang="en-US" dirty="0" smtClean="0"/>
              <a:t> &gt; Rs) during a time interval </a:t>
            </a:r>
            <a:r>
              <a:rPr lang="en-US" i="1" dirty="0" err="1" smtClean="0"/>
              <a:t>tReselectionEutra</a:t>
            </a:r>
            <a:r>
              <a:rPr lang="en-US" i="1" dirty="0" smtClean="0"/>
              <a:t>, the UE performs a </a:t>
            </a:r>
            <a:r>
              <a:rPr lang="en-US" dirty="0" smtClean="0"/>
              <a:t>cell reselection to the better ranked cell</a:t>
            </a:r>
            <a:endParaRPr lang="fa-I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TDD and FDD</a:t>
            </a:r>
            <a:endParaRPr lang="en-US" dirty="0"/>
          </a:p>
        </p:txBody>
      </p:sp>
      <p:pic>
        <p:nvPicPr>
          <p:cNvPr id="4" name="Content Placeholder 3"/>
          <p:cNvPicPr>
            <a:picLocks noGrp="1"/>
          </p:cNvPicPr>
          <p:nvPr>
            <p:ph idx="1"/>
          </p:nvPr>
        </p:nvPicPr>
        <p:blipFill>
          <a:blip r:embed="rId2"/>
          <a:srcRect/>
          <a:stretch>
            <a:fillRect/>
          </a:stretch>
        </p:blipFill>
        <p:spPr bwMode="auto">
          <a:xfrm>
            <a:off x="1862138" y="4052697"/>
            <a:ext cx="4924440" cy="2019509"/>
          </a:xfrm>
          <a:prstGeom prst="rect">
            <a:avLst/>
          </a:prstGeom>
          <a:noFill/>
          <a:ln w="9525">
            <a:noFill/>
            <a:miter lim="800000"/>
            <a:headEnd/>
            <a:tailEnd/>
          </a:ln>
        </p:spPr>
      </p:pic>
      <p:pic>
        <p:nvPicPr>
          <p:cNvPr id="5" name="Picture 4"/>
          <p:cNvPicPr/>
          <p:nvPr/>
        </p:nvPicPr>
        <p:blipFill>
          <a:blip r:embed="rId3"/>
          <a:srcRect/>
          <a:stretch>
            <a:fillRect/>
          </a:stretch>
        </p:blipFill>
        <p:spPr bwMode="auto">
          <a:xfrm>
            <a:off x="1676400" y="2286000"/>
            <a:ext cx="5486400" cy="1327785"/>
          </a:xfrm>
          <a:prstGeom prst="rect">
            <a:avLst/>
          </a:prstGeom>
          <a:noFill/>
          <a:ln w="9525">
            <a:noFill/>
            <a:miter lim="800000"/>
            <a:headEnd/>
            <a:tailEnd/>
          </a:ln>
        </p:spPr>
      </p:pic>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194834492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989856"/>
          </a:xfrm>
        </p:spPr>
        <p:txBody>
          <a:bodyPr/>
          <a:lstStyle/>
          <a:p>
            <a:pPr algn="ctr"/>
            <a:r>
              <a:rPr lang="en-US" b="1" i="1" dirty="0" smtClean="0">
                <a:solidFill>
                  <a:srgbClr val="FF0000"/>
                </a:solidFill>
              </a:rPr>
              <a:t>Idle Mode Mobility</a:t>
            </a:r>
            <a:endParaRPr lang="fa-IR"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150</a:t>
            </a:fld>
            <a:endParaRPr lang="en-US"/>
          </a:p>
        </p:txBody>
      </p:sp>
      <p:pic>
        <p:nvPicPr>
          <p:cNvPr id="18434" name="Picture 2"/>
          <p:cNvPicPr>
            <a:picLocks noGrp="1" noChangeAspect="1" noChangeArrowheads="1"/>
          </p:cNvPicPr>
          <p:nvPr>
            <p:ph idx="1"/>
          </p:nvPr>
        </p:nvPicPr>
        <p:blipFill>
          <a:blip r:embed="rId2"/>
          <a:srcRect/>
          <a:stretch>
            <a:fillRect/>
          </a:stretch>
        </p:blipFill>
        <p:spPr bwMode="auto">
          <a:xfrm>
            <a:off x="316719" y="1643050"/>
            <a:ext cx="8470123" cy="459634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794"/>
            <a:ext cx="8229600" cy="775542"/>
          </a:xfrm>
        </p:spPr>
        <p:txBody>
          <a:bodyPr>
            <a:normAutofit fontScale="90000"/>
          </a:bodyPr>
          <a:lstStyle/>
          <a:p>
            <a:pPr algn="ctr"/>
            <a:r>
              <a:rPr lang="en-US" b="1" dirty="0" smtClean="0">
                <a:solidFill>
                  <a:srgbClr val="FF0000"/>
                </a:solidFill>
              </a:rPr>
              <a:t>Types of HO in LTE</a:t>
            </a:r>
            <a:endParaRPr lang="fa-IR" b="1" dirty="0">
              <a:solidFill>
                <a:srgbClr val="FF0000"/>
              </a:solidFill>
            </a:endParaRPr>
          </a:p>
        </p:txBody>
      </p:sp>
      <p:sp>
        <p:nvSpPr>
          <p:cNvPr id="3" name="Content Placeholder 2"/>
          <p:cNvSpPr>
            <a:spLocks noGrp="1"/>
          </p:cNvSpPr>
          <p:nvPr>
            <p:ph idx="1"/>
          </p:nvPr>
        </p:nvSpPr>
        <p:spPr/>
        <p:txBody>
          <a:bodyPr>
            <a:normAutofit fontScale="70000" lnSpcReduction="20000"/>
          </a:bodyPr>
          <a:lstStyle/>
          <a:p>
            <a:endParaRPr lang="fa-IR" dirty="0" smtClean="0"/>
          </a:p>
          <a:p>
            <a:r>
              <a:rPr lang="en-US" dirty="0" smtClean="0"/>
              <a:t>X2 Handover </a:t>
            </a:r>
          </a:p>
          <a:p>
            <a:pPr lvl="1" algn="just"/>
            <a:r>
              <a:rPr lang="en-US" dirty="0" smtClean="0"/>
              <a:t>Handover performs in E-UTRAN without the knowledge of EPC, and user forwards data on X2 interface (Selective Forwarding). After a handover is completed, EPC is informed and the route optimized.</a:t>
            </a:r>
          </a:p>
          <a:p>
            <a:r>
              <a:rPr lang="en-US" dirty="0" smtClean="0"/>
              <a:t>S1 Handover </a:t>
            </a:r>
          </a:p>
          <a:p>
            <a:pPr lvl="1"/>
            <a:r>
              <a:rPr lang="en-US" dirty="0" smtClean="0"/>
              <a:t>S1 handover implies relocation of MME or SGW, Handover to UTRAN or GSM, and Change of MME pool area. In this HO, the signaling perform via EPC and does not assume the existence of an X2 interface.</a:t>
            </a:r>
          </a:p>
          <a:p>
            <a:r>
              <a:rPr lang="en-US" dirty="0" smtClean="0"/>
              <a:t>I-RAT Handover </a:t>
            </a:r>
          </a:p>
          <a:p>
            <a:pPr lvl="1"/>
            <a:r>
              <a:rPr lang="en-US" dirty="0" smtClean="0"/>
              <a:t>Handover between different RAT (Radio Access Technology), for instance LTE to 3G</a:t>
            </a:r>
          </a:p>
          <a:p>
            <a:endParaRPr lang="en-US" dirty="0" smtClean="0"/>
          </a:p>
          <a:p>
            <a:r>
              <a:rPr lang="en-US" dirty="0" smtClean="0"/>
              <a:t>CS Fallback </a:t>
            </a:r>
          </a:p>
          <a:p>
            <a:pPr lvl="1"/>
            <a:r>
              <a:rPr lang="en-US" dirty="0" smtClean="0"/>
              <a:t>One scenario in CS Fallback occurs when providing CS services to an LTE subscriber. Prerequisite for CS Fallback to work is that UE16 is dual radio capable UE, and it is registered in the CS Domain.</a:t>
            </a:r>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151</a:t>
            </a:fld>
            <a:endParaRPr lang="en-US"/>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229600" cy="846980"/>
          </a:xfrm>
        </p:spPr>
        <p:txBody>
          <a:bodyPr/>
          <a:lstStyle/>
          <a:p>
            <a:pPr algn="ctr"/>
            <a:r>
              <a:rPr lang="en-US" b="1" i="1" dirty="0" smtClean="0">
                <a:solidFill>
                  <a:srgbClr val="FF0000"/>
                </a:solidFill>
              </a:rPr>
              <a:t>X2 HANDOVER</a:t>
            </a:r>
            <a:endParaRPr lang="fa-IR"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152</a:t>
            </a:fld>
            <a:endParaRPr lang="en-US"/>
          </a:p>
        </p:txBody>
      </p:sp>
      <p:pic>
        <p:nvPicPr>
          <p:cNvPr id="20482" name="Picture 2"/>
          <p:cNvPicPr>
            <a:picLocks noGrp="1" noChangeAspect="1" noChangeArrowheads="1"/>
          </p:cNvPicPr>
          <p:nvPr>
            <p:ph idx="1"/>
          </p:nvPr>
        </p:nvPicPr>
        <p:blipFill>
          <a:blip r:embed="rId2"/>
          <a:srcRect/>
          <a:stretch>
            <a:fillRect/>
          </a:stretch>
        </p:blipFill>
        <p:spPr bwMode="auto">
          <a:xfrm>
            <a:off x="714348" y="1785926"/>
            <a:ext cx="7429552" cy="46149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034" y="704088"/>
            <a:ext cx="8186766" cy="938962"/>
          </a:xfrm>
        </p:spPr>
        <p:txBody>
          <a:bodyPr/>
          <a:lstStyle/>
          <a:p>
            <a:pPr algn="ctr"/>
            <a:r>
              <a:rPr lang="en-US" b="1" i="1" dirty="0" smtClean="0">
                <a:solidFill>
                  <a:srgbClr val="FF0000"/>
                </a:solidFill>
              </a:rPr>
              <a:t>S1 HANDOVER</a:t>
            </a:r>
            <a:endParaRPr lang="fa-IR"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153</a:t>
            </a:fld>
            <a:endParaRPr lang="en-US"/>
          </a:p>
        </p:txBody>
      </p:sp>
      <p:pic>
        <p:nvPicPr>
          <p:cNvPr id="21506" name="Picture 2"/>
          <p:cNvPicPr>
            <a:picLocks noGrp="1" noChangeAspect="1" noChangeArrowheads="1"/>
          </p:cNvPicPr>
          <p:nvPr>
            <p:ph idx="1"/>
          </p:nvPr>
        </p:nvPicPr>
        <p:blipFill>
          <a:blip r:embed="rId2"/>
          <a:srcRect/>
          <a:stretch>
            <a:fillRect/>
          </a:stretch>
        </p:blipFill>
        <p:spPr bwMode="auto">
          <a:xfrm>
            <a:off x="928662" y="1785926"/>
            <a:ext cx="7362640" cy="457203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71480"/>
            <a:ext cx="8229600" cy="918418"/>
          </a:xfrm>
        </p:spPr>
        <p:txBody>
          <a:bodyPr/>
          <a:lstStyle/>
          <a:p>
            <a:pPr algn="ctr"/>
            <a:r>
              <a:rPr lang="en-US" b="1" dirty="0" smtClean="0">
                <a:solidFill>
                  <a:srgbClr val="FF0000"/>
                </a:solidFill>
              </a:rPr>
              <a:t>LTE to 3G Handover</a:t>
            </a:r>
            <a:endParaRPr lang="fa-IR"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154</a:t>
            </a:fld>
            <a:endParaRPr lang="en-US"/>
          </a:p>
        </p:txBody>
      </p:sp>
      <p:pic>
        <p:nvPicPr>
          <p:cNvPr id="22530" name="Picture 2"/>
          <p:cNvPicPr>
            <a:picLocks noGrp="1" noChangeAspect="1" noChangeArrowheads="1"/>
          </p:cNvPicPr>
          <p:nvPr>
            <p:ph idx="1"/>
          </p:nvPr>
        </p:nvPicPr>
        <p:blipFill>
          <a:blip r:embed="rId2"/>
          <a:srcRect/>
          <a:stretch>
            <a:fillRect/>
          </a:stretch>
        </p:blipFill>
        <p:spPr bwMode="auto">
          <a:xfrm>
            <a:off x="1285852" y="1571612"/>
            <a:ext cx="6572296" cy="484274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1285852" y="357166"/>
            <a:ext cx="7100910" cy="1162050"/>
          </a:xfrm>
        </p:spPr>
        <p:txBody>
          <a:bodyPr/>
          <a:lstStyle/>
          <a:p>
            <a:pPr algn="ctr"/>
            <a:r>
              <a:rPr lang="en-US" sz="6000" b="1" i="1" dirty="0" smtClean="0">
                <a:solidFill>
                  <a:srgbClr val="FF0000"/>
                </a:solidFill>
              </a:rPr>
              <a:t>CS FALLBACK</a:t>
            </a:r>
            <a:endParaRPr lang="fa-IR" sz="6000" dirty="0">
              <a:solidFill>
                <a:srgbClr val="FF0000"/>
              </a:solidFill>
            </a:endParaRPr>
          </a:p>
        </p:txBody>
      </p:sp>
      <p:sp>
        <p:nvSpPr>
          <p:cNvPr id="8" name="Text Placeholder 7"/>
          <p:cNvSpPr>
            <a:spLocks noGrp="1"/>
          </p:cNvSpPr>
          <p:nvPr>
            <p:ph type="body" idx="2"/>
          </p:nvPr>
        </p:nvSpPr>
        <p:spPr>
          <a:xfrm>
            <a:off x="214282" y="2176466"/>
            <a:ext cx="2428892" cy="4395806"/>
          </a:xfrm>
        </p:spPr>
        <p:txBody>
          <a:bodyPr>
            <a:noAutofit/>
          </a:bodyPr>
          <a:lstStyle/>
          <a:p>
            <a:pPr algn="just"/>
            <a:r>
              <a:rPr lang="en-US" sz="1600" dirty="0" smtClean="0"/>
              <a:t>LTE/SAE provides connectivity towards PS domain and supports packet based services only. That implies that traditional CS services such as CS Voice, CS Data, SMS are not supported. In order to provide smooth migration CS Fallback solution is provided by 3GPP</a:t>
            </a:r>
            <a:endParaRPr lang="fa-IR" sz="1600" dirty="0"/>
          </a:p>
        </p:txBody>
      </p:sp>
      <p:pic>
        <p:nvPicPr>
          <p:cNvPr id="23554" name="Picture 2"/>
          <p:cNvPicPr>
            <a:picLocks noGrp="1" noChangeAspect="1" noChangeArrowheads="1"/>
          </p:cNvPicPr>
          <p:nvPr>
            <p:ph sz="half" idx="1"/>
          </p:nvPr>
        </p:nvPicPr>
        <p:blipFill>
          <a:blip r:embed="rId2"/>
          <a:stretch>
            <a:fillRect/>
          </a:stretch>
        </p:blipFill>
        <p:spPr bwMode="auto">
          <a:xfrm>
            <a:off x="2857488" y="1571611"/>
            <a:ext cx="6072230" cy="4667769"/>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155</a:t>
            </a:fld>
            <a:endParaRPr lang="en-US"/>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i="1" dirty="0" smtClean="0">
                <a:solidFill>
                  <a:srgbClr val="FF0000"/>
                </a:solidFill>
              </a:rPr>
              <a:t>Measurement Report: LTE Events for HO</a:t>
            </a:r>
            <a:endParaRPr lang="fa-IR" b="1"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b="1" dirty="0" smtClean="0"/>
              <a:t>PERIODICAL</a:t>
            </a:r>
          </a:p>
          <a:p>
            <a:pPr lvl="2"/>
            <a:r>
              <a:rPr lang="en-US" dirty="0" smtClean="0"/>
              <a:t>Periodical reporting.</a:t>
            </a:r>
          </a:p>
          <a:p>
            <a:r>
              <a:rPr lang="en-US" b="1" dirty="0" smtClean="0"/>
              <a:t>EVENT_A1</a:t>
            </a:r>
          </a:p>
          <a:p>
            <a:pPr lvl="2"/>
            <a:r>
              <a:rPr lang="en-US" dirty="0" smtClean="0"/>
              <a:t>Serving cell becomes better than absolute threshold.</a:t>
            </a:r>
          </a:p>
          <a:p>
            <a:r>
              <a:rPr lang="en-US" b="1" dirty="0" smtClean="0"/>
              <a:t>EVENT_A2</a:t>
            </a:r>
          </a:p>
          <a:p>
            <a:pPr lvl="2"/>
            <a:r>
              <a:rPr lang="en-US" dirty="0" smtClean="0"/>
              <a:t>Serving cell becomes worse than absolute threshold.</a:t>
            </a:r>
          </a:p>
          <a:p>
            <a:r>
              <a:rPr lang="en-US" b="1" dirty="0" smtClean="0"/>
              <a:t>EVENT_A3</a:t>
            </a:r>
          </a:p>
          <a:p>
            <a:pPr lvl="2"/>
            <a:r>
              <a:rPr lang="en-US" dirty="0" smtClean="0"/>
              <a:t>Neighbor cell becomes amount of offset better than serving.</a:t>
            </a:r>
          </a:p>
          <a:p>
            <a:r>
              <a:rPr lang="en-US" b="1" dirty="0" smtClean="0"/>
              <a:t>EVENT_A4</a:t>
            </a:r>
          </a:p>
          <a:p>
            <a:pPr lvl="2"/>
            <a:r>
              <a:rPr lang="en-US" dirty="0" smtClean="0"/>
              <a:t>Neighbor cell becomes better than absolute threshold.</a:t>
            </a:r>
          </a:p>
          <a:p>
            <a:r>
              <a:rPr lang="en-US" b="1" dirty="0" smtClean="0"/>
              <a:t>EVENT_A5</a:t>
            </a:r>
          </a:p>
          <a:p>
            <a:pPr lvl="2"/>
            <a:r>
              <a:rPr lang="en-US" dirty="0" smtClean="0"/>
              <a:t>Serving cell becomes worse than absolute threshold1 AND Neighbor cell becomes better than another absolute threshold2.</a:t>
            </a: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156</a:t>
            </a:fld>
            <a:endParaRPr lang="en-US"/>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err="1" smtClean="0"/>
              <a:t>QoS</a:t>
            </a:r>
            <a:r>
              <a:rPr lang="en-US" dirty="0" smtClean="0"/>
              <a:t> (</a:t>
            </a:r>
            <a:r>
              <a:rPr lang="en-US" dirty="0"/>
              <a:t>Quality </a:t>
            </a:r>
            <a:r>
              <a:rPr lang="en-US" dirty="0" smtClean="0"/>
              <a:t>of Service)</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157</a:t>
            </a:fld>
            <a:endParaRPr lang="en-US"/>
          </a:p>
        </p:txBody>
      </p:sp>
      <p:sp>
        <p:nvSpPr>
          <p:cNvPr id="8" name="Text Placeholder 7"/>
          <p:cNvSpPr>
            <a:spLocks noGrp="1"/>
          </p:cNvSpPr>
          <p:nvPr>
            <p:ph type="body" idx="1"/>
          </p:nvPr>
        </p:nvSpPr>
        <p:spPr>
          <a:xfrm>
            <a:off x="530352" y="3431456"/>
            <a:ext cx="7772400" cy="1509712"/>
          </a:xfrm>
        </p:spPr>
        <p:txBody>
          <a:bodyPr>
            <a:normAutofit fontScale="92500"/>
          </a:bodyPr>
          <a:lstStyle/>
          <a:p>
            <a:r>
              <a:rPr lang="en-US" sz="3600" b="1" dirty="0">
                <a:solidFill>
                  <a:schemeClr val="bg1"/>
                </a:solidFill>
              </a:rPr>
              <a:t>Quality of service:</a:t>
            </a:r>
            <a:r>
              <a:rPr lang="en-US" sz="3600" dirty="0">
                <a:solidFill>
                  <a:schemeClr val="bg1"/>
                </a:solidFill>
              </a:rPr>
              <a:t> How the subscriber is satisfied with the overall service </a:t>
            </a:r>
          </a:p>
          <a:p>
            <a:endParaRPr lang="en-US" dirty="0"/>
          </a:p>
        </p:txBody>
      </p:sp>
    </p:spTree>
    <p:extLst>
      <p:ext uri="{BB962C8B-B14F-4D97-AF65-F5344CB8AC3E}">
        <p14:creationId xmlns:p14="http://schemas.microsoft.com/office/powerpoint/2010/main" val="82684903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620688"/>
            <a:ext cx="8229600" cy="866360"/>
          </a:xfrm>
        </p:spPr>
        <p:txBody>
          <a:bodyPr>
            <a:normAutofit/>
          </a:bodyPr>
          <a:lstStyle/>
          <a:p>
            <a:pPr algn="ctr"/>
            <a:r>
              <a:rPr lang="en-US" b="1" dirty="0">
                <a:solidFill>
                  <a:srgbClr val="FF0000"/>
                </a:solidFill>
              </a:rPr>
              <a:t>Different definitions of </a:t>
            </a:r>
            <a:r>
              <a:rPr lang="en-US" b="1" dirty="0" err="1" smtClean="0">
                <a:solidFill>
                  <a:srgbClr val="FF0000"/>
                </a:solidFill>
              </a:rPr>
              <a:t>QoS</a:t>
            </a:r>
            <a:endParaRPr lang="en-US" b="1" dirty="0">
              <a:solidFill>
                <a:srgbClr val="FF0000"/>
              </a:solidFill>
            </a:endParaRPr>
          </a:p>
        </p:txBody>
      </p:sp>
      <p:pic>
        <p:nvPicPr>
          <p:cNvPr id="6" name="Content Placeholder 5"/>
          <p:cNvPicPr>
            <a:picLocks noGrp="1" noChangeAspect="1"/>
          </p:cNvPicPr>
          <p:nvPr>
            <p:ph sz="half" idx="1"/>
          </p:nvPr>
        </p:nvPicPr>
        <p:blipFill>
          <a:blip r:embed="rId2"/>
          <a:stretch>
            <a:fillRect/>
          </a:stretch>
        </p:blipFill>
        <p:spPr>
          <a:xfrm>
            <a:off x="1331640" y="1556792"/>
            <a:ext cx="6568823" cy="2912492"/>
          </a:xfrm>
          <a:prstGeom prst="rect">
            <a:avLst/>
          </a:prstGeom>
        </p:spPr>
      </p:pic>
      <p:sp>
        <p:nvSpPr>
          <p:cNvPr id="8" name="Content Placeholder 7"/>
          <p:cNvSpPr>
            <a:spLocks noGrp="1"/>
          </p:cNvSpPr>
          <p:nvPr>
            <p:ph sz="half" idx="2"/>
          </p:nvPr>
        </p:nvSpPr>
        <p:spPr>
          <a:xfrm>
            <a:off x="133672" y="4590691"/>
            <a:ext cx="8686800" cy="2150677"/>
          </a:xfrm>
        </p:spPr>
        <p:txBody>
          <a:bodyPr>
            <a:normAutofit fontScale="70000" lnSpcReduction="20000"/>
          </a:bodyPr>
          <a:lstStyle/>
          <a:p>
            <a:pPr marL="0" indent="0" algn="just">
              <a:buNone/>
            </a:pPr>
            <a:r>
              <a:rPr lang="en-US" b="1" dirty="0" err="1" smtClean="0">
                <a:solidFill>
                  <a:srgbClr val="0070C0"/>
                </a:solidFill>
              </a:rPr>
              <a:t>QoS</a:t>
            </a:r>
            <a:r>
              <a:rPr lang="en-US" dirty="0" smtClean="0"/>
              <a:t>=set of characteristics related to the performance of the elements that provide the services that have an effect in to final end users perception.</a:t>
            </a:r>
          </a:p>
          <a:p>
            <a:pPr marL="0" indent="0" algn="just">
              <a:buNone/>
            </a:pPr>
            <a:r>
              <a:rPr lang="en-US" dirty="0" smtClean="0">
                <a:solidFill>
                  <a:srgbClr val="0070C0"/>
                </a:solidFill>
              </a:rPr>
              <a:t> </a:t>
            </a:r>
            <a:r>
              <a:rPr lang="en-US" b="1" dirty="0" smtClean="0">
                <a:solidFill>
                  <a:srgbClr val="0070C0"/>
                </a:solidFill>
              </a:rPr>
              <a:t>Subjective‐</a:t>
            </a:r>
            <a:r>
              <a:rPr lang="en-US" b="1" dirty="0" err="1" smtClean="0">
                <a:solidFill>
                  <a:srgbClr val="0070C0"/>
                </a:solidFill>
              </a:rPr>
              <a:t>QoS</a:t>
            </a:r>
            <a:r>
              <a:rPr lang="en-US" b="1" dirty="0" smtClean="0">
                <a:solidFill>
                  <a:srgbClr val="0070C0"/>
                </a:solidFill>
              </a:rPr>
              <a:t> (</a:t>
            </a:r>
            <a:r>
              <a:rPr lang="en-US" b="1" dirty="0" err="1" smtClean="0">
                <a:solidFill>
                  <a:srgbClr val="0070C0"/>
                </a:solidFill>
              </a:rPr>
              <a:t>orQoE</a:t>
            </a:r>
            <a:r>
              <a:rPr lang="en-US" b="1" dirty="0" smtClean="0">
                <a:solidFill>
                  <a:srgbClr val="0070C0"/>
                </a:solidFill>
              </a:rPr>
              <a:t>): </a:t>
            </a:r>
            <a:r>
              <a:rPr lang="en-US" dirty="0" smtClean="0"/>
              <a:t>related to the user satisfaction relative to the service consumption</a:t>
            </a:r>
            <a:r>
              <a:rPr lang="en-US" dirty="0"/>
              <a:t>, </a:t>
            </a:r>
            <a:r>
              <a:rPr lang="en-US" dirty="0" smtClean="0"/>
              <a:t>beyond classical technical parameters such as Network-</a:t>
            </a:r>
            <a:r>
              <a:rPr lang="en-US" dirty="0" err="1" smtClean="0"/>
              <a:t>QoS</a:t>
            </a:r>
            <a:r>
              <a:rPr lang="en-US" dirty="0"/>
              <a:t>. </a:t>
            </a:r>
            <a:endParaRPr lang="en-US" dirty="0" smtClean="0"/>
          </a:p>
          <a:p>
            <a:pPr marL="0" indent="0" algn="just">
              <a:buNone/>
            </a:pPr>
            <a:r>
              <a:rPr lang="en-US" b="1" dirty="0" smtClean="0">
                <a:solidFill>
                  <a:srgbClr val="0070C0"/>
                </a:solidFill>
              </a:rPr>
              <a:t>Network‐</a:t>
            </a:r>
            <a:r>
              <a:rPr lang="en-US" b="1" dirty="0" err="1" smtClean="0">
                <a:solidFill>
                  <a:srgbClr val="0070C0"/>
                </a:solidFill>
              </a:rPr>
              <a:t>QoS</a:t>
            </a:r>
            <a:r>
              <a:rPr lang="en-US" b="1" dirty="0" smtClean="0">
                <a:solidFill>
                  <a:srgbClr val="0070C0"/>
                </a:solidFill>
              </a:rPr>
              <a:t> </a:t>
            </a:r>
            <a:r>
              <a:rPr lang="en-US" dirty="0" smtClean="0"/>
              <a:t>or Network Performance Key Performance Indicator (NPKPI</a:t>
            </a:r>
            <a:r>
              <a:rPr lang="en-US" dirty="0"/>
              <a:t>) </a:t>
            </a:r>
            <a:r>
              <a:rPr lang="en-US" dirty="0" smtClean="0"/>
              <a:t>The effect of performance into satisfaction is usually described as </a:t>
            </a:r>
            <a:r>
              <a:rPr lang="en-US" dirty="0" err="1" smtClean="0"/>
              <a:t>PQoS</a:t>
            </a:r>
            <a:r>
              <a:rPr lang="en-US" dirty="0" smtClean="0"/>
              <a:t> (Perceived </a:t>
            </a:r>
            <a:r>
              <a:rPr lang="en-US" dirty="0" err="1" smtClean="0"/>
              <a:t>QoS</a:t>
            </a:r>
            <a:r>
              <a:rPr lang="en-US" dirty="0"/>
              <a:t>) </a:t>
            </a:r>
            <a:r>
              <a:rPr lang="en-US" dirty="0" smtClean="0"/>
              <a:t>significantly differentiated by the type of delivered service, since different performance situations will have different impacts into satisfaction</a:t>
            </a:r>
            <a:r>
              <a:rPr lang="en-US" dirty="0"/>
              <a:t>.</a:t>
            </a: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158</a:t>
            </a:fld>
            <a:endParaRPr lang="en-US"/>
          </a:p>
        </p:txBody>
      </p:sp>
    </p:spTree>
    <p:extLst>
      <p:ext uri="{BB962C8B-B14F-4D97-AF65-F5344CB8AC3E}">
        <p14:creationId xmlns:p14="http://schemas.microsoft.com/office/powerpoint/2010/main" val="373181373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764704"/>
            <a:ext cx="8229600" cy="722344"/>
          </a:xfrm>
        </p:spPr>
        <p:txBody>
          <a:bodyPr>
            <a:normAutofit fontScale="90000"/>
          </a:bodyPr>
          <a:lstStyle/>
          <a:p>
            <a:pPr algn="ctr"/>
            <a:r>
              <a:rPr lang="en-US" b="1" dirty="0">
                <a:solidFill>
                  <a:srgbClr val="FF0000"/>
                </a:solidFill>
              </a:rPr>
              <a:t>3G versus LTE </a:t>
            </a:r>
            <a:r>
              <a:rPr lang="en-US" b="1" dirty="0" err="1" smtClean="0">
                <a:solidFill>
                  <a:srgbClr val="FF0000"/>
                </a:solidFill>
              </a:rPr>
              <a:t>QoS</a:t>
            </a:r>
            <a:r>
              <a:rPr lang="en-US" b="1" dirty="0" smtClean="0">
                <a:solidFill>
                  <a:srgbClr val="FF0000"/>
                </a:solidFill>
              </a:rPr>
              <a:t> parameters</a:t>
            </a:r>
            <a:endParaRPr lang="en-US" b="1" dirty="0">
              <a:solidFill>
                <a:srgbClr val="FF0000"/>
              </a:solidFill>
            </a:endParaRPr>
          </a:p>
        </p:txBody>
      </p:sp>
      <p:pic>
        <p:nvPicPr>
          <p:cNvPr id="9" name="Content Placeholder 8"/>
          <p:cNvPicPr>
            <a:picLocks noGrp="1" noChangeAspect="1"/>
          </p:cNvPicPr>
          <p:nvPr>
            <p:ph idx="1"/>
          </p:nvPr>
        </p:nvPicPr>
        <p:blipFill>
          <a:blip r:embed="rId2"/>
          <a:stretch>
            <a:fillRect/>
          </a:stretch>
        </p:blipFill>
        <p:spPr>
          <a:xfrm>
            <a:off x="1006052" y="1514263"/>
            <a:ext cx="7094340" cy="5011081"/>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159</a:t>
            </a:fld>
            <a:endParaRPr lang="en-US"/>
          </a:p>
        </p:txBody>
      </p:sp>
    </p:spTree>
    <p:extLst>
      <p:ext uri="{BB962C8B-B14F-4D97-AF65-F5344CB8AC3E}">
        <p14:creationId xmlns:p14="http://schemas.microsoft.com/office/powerpoint/2010/main" val="171802084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Latency</a:t>
            </a:r>
            <a:endParaRPr lang="en-US" dirty="0"/>
          </a:p>
        </p:txBody>
      </p:sp>
      <p:pic>
        <p:nvPicPr>
          <p:cNvPr id="4" name="Content Placeholder 3"/>
          <p:cNvPicPr>
            <a:picLocks noGrp="1"/>
          </p:cNvPicPr>
          <p:nvPr>
            <p:ph idx="1"/>
          </p:nvPr>
        </p:nvPicPr>
        <p:blipFill>
          <a:blip r:embed="rId2"/>
          <a:srcRect/>
          <a:stretch>
            <a:fillRect/>
          </a:stretch>
        </p:blipFill>
        <p:spPr bwMode="auto">
          <a:xfrm>
            <a:off x="1219200" y="2057400"/>
            <a:ext cx="6324600" cy="4114800"/>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16</a:t>
            </a:fld>
            <a:endParaRPr lang="en-US"/>
          </a:p>
        </p:txBody>
      </p:sp>
    </p:spTree>
    <p:extLst>
      <p:ext uri="{BB962C8B-B14F-4D97-AF65-F5344CB8AC3E}">
        <p14:creationId xmlns:p14="http://schemas.microsoft.com/office/powerpoint/2010/main" val="310441293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FF0000"/>
                </a:solidFill>
              </a:rPr>
              <a:t>Services classification according to their error and delay sensitivity </a:t>
            </a:r>
          </a:p>
        </p:txBody>
      </p:sp>
      <p:pic>
        <p:nvPicPr>
          <p:cNvPr id="6" name="Content Placeholder 5"/>
          <p:cNvPicPr>
            <a:picLocks noGrp="1" noChangeAspect="1"/>
          </p:cNvPicPr>
          <p:nvPr>
            <p:ph idx="1"/>
          </p:nvPr>
        </p:nvPicPr>
        <p:blipFill>
          <a:blip r:embed="rId2"/>
          <a:stretch>
            <a:fillRect/>
          </a:stretch>
        </p:blipFill>
        <p:spPr>
          <a:xfrm>
            <a:off x="107504" y="2276872"/>
            <a:ext cx="8898352" cy="3456384"/>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160</a:t>
            </a:fld>
            <a:endParaRPr lang="en-US"/>
          </a:p>
        </p:txBody>
      </p:sp>
    </p:spTree>
    <p:extLst>
      <p:ext uri="{BB962C8B-B14F-4D97-AF65-F5344CB8AC3E}">
        <p14:creationId xmlns:p14="http://schemas.microsoft.com/office/powerpoint/2010/main" val="185748181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0688"/>
            <a:ext cx="8229600" cy="866360"/>
          </a:xfrm>
        </p:spPr>
        <p:txBody>
          <a:bodyPr/>
          <a:lstStyle/>
          <a:p>
            <a:pPr algn="ctr"/>
            <a:r>
              <a:rPr lang="en-US" b="1" dirty="0" smtClean="0">
                <a:solidFill>
                  <a:srgbClr val="FF0000"/>
                </a:solidFill>
              </a:rPr>
              <a:t>LTE and </a:t>
            </a:r>
            <a:r>
              <a:rPr lang="en-US" b="1" dirty="0" err="1" smtClean="0">
                <a:solidFill>
                  <a:srgbClr val="FF0000"/>
                </a:solidFill>
              </a:rPr>
              <a:t>QoS</a:t>
            </a:r>
            <a:endParaRPr lang="en-US" b="1" dirty="0">
              <a:solidFill>
                <a:srgbClr val="FF0000"/>
              </a:solidFill>
            </a:endParaRPr>
          </a:p>
        </p:txBody>
      </p:sp>
      <p:sp>
        <p:nvSpPr>
          <p:cNvPr id="3" name="Content Placeholder 2"/>
          <p:cNvSpPr>
            <a:spLocks noGrp="1"/>
          </p:cNvSpPr>
          <p:nvPr>
            <p:ph idx="1"/>
          </p:nvPr>
        </p:nvSpPr>
        <p:spPr/>
        <p:txBody>
          <a:bodyPr>
            <a:normAutofit/>
          </a:bodyPr>
          <a:lstStyle/>
          <a:p>
            <a:r>
              <a:rPr lang="en-US" dirty="0" smtClean="0"/>
              <a:t>Each bearer (user data) path in LTE is assigned a set of </a:t>
            </a:r>
            <a:r>
              <a:rPr lang="en-US" dirty="0" err="1" smtClean="0"/>
              <a:t>QoS</a:t>
            </a:r>
            <a:r>
              <a:rPr lang="en-US" dirty="0" smtClean="0"/>
              <a:t> criteria</a:t>
            </a:r>
            <a:r>
              <a:rPr lang="en-US" dirty="0"/>
              <a:t>. </a:t>
            </a:r>
            <a:endParaRPr lang="en-US" dirty="0" smtClean="0"/>
          </a:p>
          <a:p>
            <a:r>
              <a:rPr lang="en-US" dirty="0" smtClean="0"/>
              <a:t>LTE identifies a set of </a:t>
            </a:r>
            <a:r>
              <a:rPr lang="en-US" dirty="0" err="1" smtClean="0"/>
              <a:t>QoS</a:t>
            </a:r>
            <a:r>
              <a:rPr lang="en-US" dirty="0" smtClean="0"/>
              <a:t> criteria with </a:t>
            </a:r>
            <a:r>
              <a:rPr lang="en-US" dirty="0" err="1" smtClean="0"/>
              <a:t>QoS</a:t>
            </a:r>
            <a:r>
              <a:rPr lang="en-US" dirty="0" smtClean="0"/>
              <a:t> Class Identifiers (QCIs</a:t>
            </a:r>
            <a:r>
              <a:rPr lang="en-US" dirty="0"/>
              <a:t>). </a:t>
            </a:r>
            <a:endParaRPr lang="en-US" dirty="0" smtClean="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161</a:t>
            </a:fld>
            <a:endParaRPr lang="en-US"/>
          </a:p>
        </p:txBody>
      </p:sp>
    </p:spTree>
    <p:extLst>
      <p:ext uri="{BB962C8B-B14F-4D97-AF65-F5344CB8AC3E}">
        <p14:creationId xmlns:p14="http://schemas.microsoft.com/office/powerpoint/2010/main" val="55899260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92696"/>
            <a:ext cx="8229600" cy="794352"/>
          </a:xfrm>
        </p:spPr>
        <p:txBody>
          <a:bodyPr>
            <a:normAutofit fontScale="90000"/>
          </a:bodyPr>
          <a:lstStyle/>
          <a:p>
            <a:pPr algn="ctr"/>
            <a:r>
              <a:rPr lang="en-US" b="1" dirty="0">
                <a:solidFill>
                  <a:srgbClr val="FF0000"/>
                </a:solidFill>
              </a:rPr>
              <a:t>Standardized QCI</a:t>
            </a:r>
          </a:p>
        </p:txBody>
      </p:sp>
      <p:pic>
        <p:nvPicPr>
          <p:cNvPr id="6" name="Content Placeholder 5"/>
          <p:cNvPicPr>
            <a:picLocks noGrp="1" noChangeAspect="1"/>
          </p:cNvPicPr>
          <p:nvPr>
            <p:ph idx="1"/>
          </p:nvPr>
        </p:nvPicPr>
        <p:blipFill>
          <a:blip r:embed="rId2"/>
          <a:stretch>
            <a:fillRect/>
          </a:stretch>
        </p:blipFill>
        <p:spPr>
          <a:xfrm>
            <a:off x="323528" y="1772816"/>
            <a:ext cx="8447986" cy="4320480"/>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162</a:t>
            </a:fld>
            <a:endParaRPr lang="en-US"/>
          </a:p>
        </p:txBody>
      </p:sp>
    </p:spTree>
    <p:extLst>
      <p:ext uri="{BB962C8B-B14F-4D97-AF65-F5344CB8AC3E}">
        <p14:creationId xmlns:p14="http://schemas.microsoft.com/office/powerpoint/2010/main" val="798707940"/>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8680"/>
            <a:ext cx="8229600" cy="794352"/>
          </a:xfrm>
        </p:spPr>
        <p:txBody>
          <a:bodyPr>
            <a:normAutofit fontScale="90000"/>
          </a:bodyPr>
          <a:lstStyle/>
          <a:p>
            <a:pPr algn="ctr"/>
            <a:r>
              <a:rPr lang="en-US" b="1" dirty="0" err="1">
                <a:solidFill>
                  <a:srgbClr val="FF0000"/>
                </a:solidFill>
              </a:rPr>
              <a:t>QoS</a:t>
            </a:r>
            <a:r>
              <a:rPr lang="en-US" b="1" dirty="0">
                <a:solidFill>
                  <a:srgbClr val="FF0000"/>
                </a:solidFill>
              </a:rPr>
              <a:t> handling at the </a:t>
            </a:r>
            <a:r>
              <a:rPr lang="en-US" b="1" dirty="0" err="1">
                <a:solidFill>
                  <a:srgbClr val="FF0000"/>
                </a:solidFill>
              </a:rPr>
              <a:t>eNB</a:t>
            </a:r>
            <a:endParaRPr lang="en-US" b="1"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157952" y="1412776"/>
            <a:ext cx="8878544" cy="4943574"/>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163</a:t>
            </a:fld>
            <a:endParaRPr lang="en-US"/>
          </a:p>
        </p:txBody>
      </p:sp>
    </p:spTree>
    <p:extLst>
      <p:ext uri="{BB962C8B-B14F-4D97-AF65-F5344CB8AC3E}">
        <p14:creationId xmlns:p14="http://schemas.microsoft.com/office/powerpoint/2010/main" val="292685959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21904"/>
            <a:ext cx="8229600" cy="1143000"/>
          </a:xfrm>
        </p:spPr>
        <p:txBody>
          <a:bodyPr>
            <a:normAutofit fontScale="90000"/>
          </a:bodyPr>
          <a:lstStyle/>
          <a:p>
            <a:pPr algn="ctr"/>
            <a:r>
              <a:rPr lang="en-US" b="1" dirty="0">
                <a:solidFill>
                  <a:srgbClr val="FF0000"/>
                </a:solidFill>
              </a:rPr>
              <a:t>Difference between priority mapped from QCI and ARP based </a:t>
            </a:r>
            <a:r>
              <a:rPr lang="en-US" b="1" dirty="0" smtClean="0">
                <a:solidFill>
                  <a:srgbClr val="FF0000"/>
                </a:solidFill>
              </a:rPr>
              <a:t>priority</a:t>
            </a:r>
            <a:endParaRPr lang="en-US" b="1" dirty="0">
              <a:solidFill>
                <a:srgbClr val="FF0000"/>
              </a:solidFill>
            </a:endParaRPr>
          </a:p>
        </p:txBody>
      </p:sp>
      <p:sp>
        <p:nvSpPr>
          <p:cNvPr id="3" name="Content Placeholder 2"/>
          <p:cNvSpPr>
            <a:spLocks noGrp="1"/>
          </p:cNvSpPr>
          <p:nvPr>
            <p:ph idx="1"/>
          </p:nvPr>
        </p:nvSpPr>
        <p:spPr>
          <a:xfrm>
            <a:off x="0" y="2564904"/>
            <a:ext cx="9036496" cy="3759696"/>
          </a:xfrm>
        </p:spPr>
        <p:txBody>
          <a:bodyPr>
            <a:normAutofit fontScale="92500" lnSpcReduction="10000"/>
          </a:bodyPr>
          <a:lstStyle/>
          <a:p>
            <a:pPr algn="just"/>
            <a:r>
              <a:rPr lang="en-US" b="1" dirty="0" smtClean="0"/>
              <a:t>QCI </a:t>
            </a:r>
            <a:r>
              <a:rPr lang="en-US" b="1" dirty="0"/>
              <a:t>Priority = </a:t>
            </a:r>
            <a:r>
              <a:rPr lang="en-US" dirty="0"/>
              <a:t>priority of resource allocation for a specific service i.e. if </a:t>
            </a:r>
            <a:r>
              <a:rPr lang="en-US" dirty="0" smtClean="0"/>
              <a:t> the </a:t>
            </a:r>
            <a:r>
              <a:rPr lang="en-US" dirty="0"/>
              <a:t>UE has a VoIP (higher QCI priority) session and browsing WWW </a:t>
            </a:r>
            <a:r>
              <a:rPr lang="en-US" dirty="0" smtClean="0"/>
              <a:t>(</a:t>
            </a:r>
            <a:r>
              <a:rPr lang="en-US" dirty="0"/>
              <a:t>lower QCI priority), the resources are assigned firstly to packets of VoIP </a:t>
            </a:r>
            <a:r>
              <a:rPr lang="en-US" dirty="0" smtClean="0"/>
              <a:t> and then to WWW.</a:t>
            </a:r>
          </a:p>
          <a:p>
            <a:pPr algn="just"/>
            <a:r>
              <a:rPr lang="en-US" b="1" dirty="0" smtClean="0"/>
              <a:t>ARP </a:t>
            </a:r>
            <a:r>
              <a:rPr lang="en-US" b="1" dirty="0"/>
              <a:t>priority </a:t>
            </a:r>
            <a:r>
              <a:rPr lang="en-US" dirty="0"/>
              <a:t>= priority of allocation of a service / bearer, i.e. if the </a:t>
            </a:r>
            <a:r>
              <a:rPr lang="en-US" dirty="0" err="1" smtClean="0"/>
              <a:t>eNB</a:t>
            </a:r>
            <a:r>
              <a:rPr lang="en-US" dirty="0" smtClean="0"/>
              <a:t> is </a:t>
            </a:r>
            <a:r>
              <a:rPr lang="en-US" dirty="0"/>
              <a:t>highly loaded and a UE would like to setup VoIP (higher ARP </a:t>
            </a:r>
            <a:r>
              <a:rPr lang="en-US" dirty="0" smtClean="0"/>
              <a:t>priority) and </a:t>
            </a:r>
            <a:r>
              <a:rPr lang="en-US" dirty="0"/>
              <a:t>WWW (lower ARP priority), the </a:t>
            </a:r>
            <a:r>
              <a:rPr lang="en-US" dirty="0" err="1" smtClean="0"/>
              <a:t>eNB</a:t>
            </a:r>
            <a:r>
              <a:rPr lang="en-US" dirty="0" smtClean="0"/>
              <a:t> would </a:t>
            </a:r>
            <a:r>
              <a:rPr lang="en-US" dirty="0"/>
              <a:t>set only VoIP session, </a:t>
            </a:r>
            <a:r>
              <a:rPr lang="en-US" dirty="0" smtClean="0"/>
              <a:t>in order </a:t>
            </a:r>
            <a:r>
              <a:rPr lang="en-US" dirty="0"/>
              <a:t>not to get overloaded. Or in other case if it is already overloaded </a:t>
            </a:r>
            <a:r>
              <a:rPr lang="en-US" dirty="0" smtClean="0"/>
              <a:t>it would </a:t>
            </a:r>
            <a:r>
              <a:rPr lang="en-US" dirty="0"/>
              <a:t>kick off the bearers / services with lower ARP priorities.</a:t>
            </a: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164</a:t>
            </a:fld>
            <a:endParaRPr lang="en-US"/>
          </a:p>
        </p:txBody>
      </p:sp>
    </p:spTree>
    <p:extLst>
      <p:ext uri="{BB962C8B-B14F-4D97-AF65-F5344CB8AC3E}">
        <p14:creationId xmlns:p14="http://schemas.microsoft.com/office/powerpoint/2010/main" val="142092831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6000" dirty="0">
                <a:solidFill>
                  <a:schemeClr val="accent1"/>
                </a:solidFill>
              </a:rPr>
              <a:t>Section 6 </a:t>
            </a:r>
            <a:r>
              <a:rPr lang="en-US" sz="6000" dirty="0" smtClean="0">
                <a:solidFill>
                  <a:schemeClr val="accent1"/>
                </a:solidFill>
              </a:rPr>
              <a:t/>
            </a:r>
            <a:br>
              <a:rPr lang="en-US" sz="6000" dirty="0" smtClean="0">
                <a:solidFill>
                  <a:schemeClr val="accent1"/>
                </a:solidFill>
              </a:rPr>
            </a:br>
            <a:r>
              <a:rPr lang="en-US" sz="6000" dirty="0" smtClean="0">
                <a:solidFill>
                  <a:schemeClr val="accent1"/>
                </a:solidFill>
              </a:rPr>
              <a:t>Service </a:t>
            </a:r>
            <a:r>
              <a:rPr lang="en-US" sz="6000" dirty="0">
                <a:solidFill>
                  <a:schemeClr val="accent1"/>
                </a:solidFill>
              </a:rPr>
              <a:t>Provision in </a:t>
            </a:r>
            <a:r>
              <a:rPr lang="en-US" sz="6000" dirty="0" smtClean="0">
                <a:solidFill>
                  <a:schemeClr val="accent1"/>
                </a:solidFill>
              </a:rPr>
              <a:t>LTE</a:t>
            </a:r>
            <a:endParaRPr lang="en-US" dirty="0"/>
          </a:p>
        </p:txBody>
      </p:sp>
      <p:sp>
        <p:nvSpPr>
          <p:cNvPr id="2" name="Text Placeholder 1"/>
          <p:cNvSpPr>
            <a:spLocks noGrp="1"/>
          </p:cNvSpPr>
          <p:nvPr>
            <p:ph type="body" idx="1"/>
          </p:nvPr>
        </p:nvSpPr>
        <p:spPr/>
        <p:txBody>
          <a:bodyPr>
            <a:normAutofit lnSpcReduction="10000"/>
          </a:bodyPr>
          <a:lstStyle/>
          <a:p>
            <a:pPr marL="342900" indent="-342900">
              <a:buFont typeface="Arial" panose="020B0604020202020204" pitchFamily="34" charset="0"/>
              <a:buChar char="•"/>
            </a:pPr>
            <a:r>
              <a:rPr lang="en-US" dirty="0" smtClean="0">
                <a:solidFill>
                  <a:schemeClr val="bg1"/>
                </a:solidFill>
              </a:rPr>
              <a:t>Requirements </a:t>
            </a:r>
            <a:r>
              <a:rPr lang="en-US" dirty="0">
                <a:solidFill>
                  <a:schemeClr val="bg1"/>
                </a:solidFill>
              </a:rPr>
              <a:t>for LTE Services</a:t>
            </a:r>
          </a:p>
          <a:p>
            <a:pPr marL="342900" indent="-342900">
              <a:buFont typeface="Arial" panose="020B0604020202020204" pitchFamily="34" charset="0"/>
              <a:buChar char="•"/>
            </a:pPr>
            <a:r>
              <a:rPr lang="en-US" dirty="0">
                <a:solidFill>
                  <a:schemeClr val="bg1"/>
                </a:solidFill>
              </a:rPr>
              <a:t>IP Multimedia Sub-System (IMS)</a:t>
            </a:r>
          </a:p>
          <a:p>
            <a:pPr marL="342900" indent="-342900">
              <a:buFont typeface="Arial" panose="020B0604020202020204" pitchFamily="34" charset="0"/>
              <a:buChar char="•"/>
            </a:pPr>
            <a:r>
              <a:rPr lang="en-US" dirty="0">
                <a:solidFill>
                  <a:schemeClr val="bg1"/>
                </a:solidFill>
              </a:rPr>
              <a:t>VoIP and IMS</a:t>
            </a:r>
          </a:p>
          <a:p>
            <a:pPr marL="342900" indent="-342900">
              <a:buFont typeface="Arial" panose="020B0604020202020204" pitchFamily="34" charset="0"/>
              <a:buChar char="•"/>
            </a:pPr>
            <a:r>
              <a:rPr lang="en-US" dirty="0">
                <a:solidFill>
                  <a:schemeClr val="bg1"/>
                </a:solidFill>
              </a:rPr>
              <a:t>Voice and </a:t>
            </a:r>
            <a:r>
              <a:rPr lang="en-US" dirty="0" err="1">
                <a:solidFill>
                  <a:schemeClr val="bg1"/>
                </a:solidFill>
              </a:rPr>
              <a:t>VoLGA</a:t>
            </a:r>
            <a:r>
              <a:rPr lang="en-US" dirty="0">
                <a:solidFill>
                  <a:schemeClr val="bg1"/>
                </a:solidFill>
              </a:rPr>
              <a:t> in LTE</a:t>
            </a:r>
          </a:p>
          <a:p>
            <a:pPr marL="342900" indent="-342900">
              <a:buFont typeface="Arial" panose="020B0604020202020204" pitchFamily="34" charset="0"/>
              <a:buChar char="•"/>
            </a:pP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165</a:t>
            </a:fld>
            <a:endParaRPr lang="en-US"/>
          </a:p>
        </p:txBody>
      </p:sp>
    </p:spTree>
    <p:extLst>
      <p:ext uri="{BB962C8B-B14F-4D97-AF65-F5344CB8AC3E}">
        <p14:creationId xmlns:p14="http://schemas.microsoft.com/office/powerpoint/2010/main" val="124033665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pPr algn="ctr"/>
            <a:r>
              <a:rPr lang="en-US" b="1" dirty="0" smtClean="0">
                <a:solidFill>
                  <a:srgbClr val="FF0000"/>
                </a:solidFill>
              </a:rPr>
              <a:t>CSFB (Circuit Switch Fall-Back)</a:t>
            </a:r>
            <a:endParaRPr lang="en-US" b="1" dirty="0">
              <a:solidFill>
                <a:srgbClr val="FF0000"/>
              </a:solidFill>
            </a:endParaRPr>
          </a:p>
        </p:txBody>
      </p:sp>
      <p:sp>
        <p:nvSpPr>
          <p:cNvPr id="7" name="Content Placeholder 6"/>
          <p:cNvSpPr>
            <a:spLocks noGrp="1"/>
          </p:cNvSpPr>
          <p:nvPr>
            <p:ph idx="1"/>
          </p:nvPr>
        </p:nvSpPr>
        <p:spPr/>
        <p:txBody>
          <a:bodyPr/>
          <a:lstStyle/>
          <a:p>
            <a:pPr marL="0" indent="0">
              <a:buNone/>
            </a:pPr>
            <a:r>
              <a:rPr lang="en-US" dirty="0" smtClean="0"/>
              <a:t>Fallback to </a:t>
            </a:r>
            <a:r>
              <a:rPr lang="en-US" dirty="0"/>
              <a:t>CS domain when voice service is </a:t>
            </a:r>
            <a:r>
              <a:rPr lang="en-US" dirty="0" smtClean="0"/>
              <a:t>requested</a:t>
            </a:r>
          </a:p>
          <a:p>
            <a:pPr marL="0" indent="0">
              <a:buNone/>
            </a:pP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166</a:t>
            </a:fld>
            <a:endParaRPr lang="en-US"/>
          </a:p>
        </p:txBody>
      </p:sp>
      <p:pic>
        <p:nvPicPr>
          <p:cNvPr id="8" name="Picture 7"/>
          <p:cNvPicPr>
            <a:picLocks noChangeAspect="1"/>
          </p:cNvPicPr>
          <p:nvPr/>
        </p:nvPicPr>
        <p:blipFill>
          <a:blip r:embed="rId2"/>
          <a:stretch>
            <a:fillRect/>
          </a:stretch>
        </p:blipFill>
        <p:spPr>
          <a:xfrm>
            <a:off x="457199" y="2568135"/>
            <a:ext cx="4004663" cy="3932723"/>
          </a:xfrm>
          <a:prstGeom prst="rect">
            <a:avLst/>
          </a:prstGeom>
        </p:spPr>
      </p:pic>
      <p:sp>
        <p:nvSpPr>
          <p:cNvPr id="9" name="Rectangle 8"/>
          <p:cNvSpPr/>
          <p:nvPr/>
        </p:nvSpPr>
        <p:spPr>
          <a:xfrm>
            <a:off x="4572000" y="2973543"/>
            <a:ext cx="4572000" cy="2308324"/>
          </a:xfrm>
          <a:prstGeom prst="rect">
            <a:avLst/>
          </a:prstGeom>
        </p:spPr>
        <p:txBody>
          <a:bodyPr>
            <a:spAutoFit/>
          </a:bodyPr>
          <a:lstStyle/>
          <a:p>
            <a:r>
              <a:rPr lang="en-US" dirty="0" smtClean="0"/>
              <a:t>•Advantage :</a:t>
            </a:r>
          </a:p>
          <a:p>
            <a:pPr marL="285750" indent="-285750">
              <a:buFontTx/>
              <a:buChar char="-"/>
            </a:pPr>
            <a:r>
              <a:rPr lang="en-US" dirty="0" smtClean="0"/>
              <a:t>Service </a:t>
            </a:r>
            <a:r>
              <a:rPr lang="en-US" dirty="0"/>
              <a:t>Consistency   </a:t>
            </a:r>
            <a:endParaRPr lang="en-US" dirty="0" smtClean="0"/>
          </a:p>
          <a:p>
            <a:pPr marL="285750" indent="-285750">
              <a:buFontTx/>
              <a:buChar char="-"/>
            </a:pPr>
            <a:r>
              <a:rPr lang="en-US" dirty="0" smtClean="0"/>
              <a:t>Using </a:t>
            </a:r>
            <a:r>
              <a:rPr lang="en-US" dirty="0"/>
              <a:t>existing CS Infrastructure  </a:t>
            </a:r>
          </a:p>
          <a:p>
            <a:r>
              <a:rPr lang="en-US" dirty="0" smtClean="0"/>
              <a:t>•Disadvantage:       </a:t>
            </a:r>
          </a:p>
          <a:p>
            <a:r>
              <a:rPr lang="en-US" dirty="0" smtClean="0"/>
              <a:t> -  </a:t>
            </a:r>
            <a:r>
              <a:rPr lang="en-US" dirty="0"/>
              <a:t>Call setup delay </a:t>
            </a:r>
            <a:endParaRPr lang="en-US" dirty="0" smtClean="0"/>
          </a:p>
          <a:p>
            <a:r>
              <a:rPr lang="en-US" dirty="0" smtClean="0"/>
              <a:t> -  </a:t>
            </a:r>
            <a:r>
              <a:rPr lang="en-US" dirty="0"/>
              <a:t>Heavy </a:t>
            </a:r>
            <a:r>
              <a:rPr lang="en-US" dirty="0" err="1"/>
              <a:t>signalling</a:t>
            </a:r>
            <a:r>
              <a:rPr lang="en-US" dirty="0"/>
              <a:t>   </a:t>
            </a:r>
            <a:endParaRPr lang="en-US" dirty="0" smtClean="0"/>
          </a:p>
          <a:p>
            <a:r>
              <a:rPr lang="en-US" dirty="0"/>
              <a:t> </a:t>
            </a:r>
            <a:r>
              <a:rPr lang="en-US" dirty="0" smtClean="0"/>
              <a:t>-  </a:t>
            </a:r>
            <a:r>
              <a:rPr lang="en-US" dirty="0"/>
              <a:t>MSC Upgrade( for SGs interface)   </a:t>
            </a:r>
            <a:endParaRPr lang="en-US" dirty="0" smtClean="0"/>
          </a:p>
          <a:p>
            <a:r>
              <a:rPr lang="en-US" dirty="0"/>
              <a:t> </a:t>
            </a:r>
            <a:r>
              <a:rPr lang="en-US" dirty="0" smtClean="0"/>
              <a:t>-  </a:t>
            </a:r>
            <a:r>
              <a:rPr lang="en-US" dirty="0"/>
              <a:t>No LTE during voice </a:t>
            </a:r>
          </a:p>
        </p:txBody>
      </p:sp>
    </p:spTree>
    <p:extLst>
      <p:ext uri="{BB962C8B-B14F-4D97-AF65-F5344CB8AC3E}">
        <p14:creationId xmlns:p14="http://schemas.microsoft.com/office/powerpoint/2010/main" val="59554080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4704"/>
            <a:ext cx="8229600" cy="736213"/>
          </a:xfrm>
        </p:spPr>
        <p:txBody>
          <a:bodyPr>
            <a:normAutofit/>
          </a:bodyPr>
          <a:lstStyle/>
          <a:p>
            <a:pPr algn="ctr"/>
            <a:r>
              <a:rPr lang="en-US" sz="4000" b="1" dirty="0" smtClean="0">
                <a:solidFill>
                  <a:srgbClr val="FF0000"/>
                </a:solidFill>
              </a:rPr>
              <a:t>SV-LTE (</a:t>
            </a:r>
            <a:r>
              <a:rPr lang="en-US" sz="4000" b="1" dirty="0">
                <a:solidFill>
                  <a:srgbClr val="FF0000"/>
                </a:solidFill>
              </a:rPr>
              <a:t>Simultaneous Voice and </a:t>
            </a:r>
            <a:r>
              <a:rPr lang="en-US" sz="4000" b="1" dirty="0" smtClean="0">
                <a:solidFill>
                  <a:srgbClr val="FF0000"/>
                </a:solidFill>
              </a:rPr>
              <a:t>LTE)</a:t>
            </a:r>
            <a:endParaRPr lang="en-US" sz="4000" b="1" dirty="0">
              <a:solidFill>
                <a:srgbClr val="FF0000"/>
              </a:solidFill>
            </a:endParaRPr>
          </a:p>
        </p:txBody>
      </p:sp>
      <p:sp>
        <p:nvSpPr>
          <p:cNvPr id="3" name="Content Placeholder 2"/>
          <p:cNvSpPr>
            <a:spLocks noGrp="1"/>
          </p:cNvSpPr>
          <p:nvPr>
            <p:ph idx="1"/>
          </p:nvPr>
        </p:nvSpPr>
        <p:spPr>
          <a:xfrm>
            <a:off x="205680" y="1935480"/>
            <a:ext cx="8686800" cy="4389120"/>
          </a:xfrm>
        </p:spPr>
        <p:txBody>
          <a:bodyPr/>
          <a:lstStyle/>
          <a:p>
            <a:pPr marL="0" indent="0">
              <a:buNone/>
            </a:pPr>
            <a:r>
              <a:rPr lang="en-US" dirty="0" smtClean="0"/>
              <a:t>Allows </a:t>
            </a:r>
            <a:r>
              <a:rPr lang="en-US" dirty="0"/>
              <a:t>UE to access both to LTE </a:t>
            </a:r>
            <a:r>
              <a:rPr lang="en-US" dirty="0" smtClean="0"/>
              <a:t>and WCDMA/GSM/CDMA </a:t>
            </a:r>
            <a:r>
              <a:rPr lang="en-US" dirty="0"/>
              <a:t>simultaneously</a:t>
            </a: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167</a:t>
            </a:fld>
            <a:endParaRPr lang="en-US"/>
          </a:p>
        </p:txBody>
      </p:sp>
      <p:pic>
        <p:nvPicPr>
          <p:cNvPr id="6" name="Picture 5"/>
          <p:cNvPicPr>
            <a:picLocks noChangeAspect="1"/>
          </p:cNvPicPr>
          <p:nvPr/>
        </p:nvPicPr>
        <p:blipFill>
          <a:blip r:embed="rId2"/>
          <a:stretch>
            <a:fillRect/>
          </a:stretch>
        </p:blipFill>
        <p:spPr>
          <a:xfrm>
            <a:off x="217104" y="2924944"/>
            <a:ext cx="3634816" cy="3504225"/>
          </a:xfrm>
          <a:prstGeom prst="rect">
            <a:avLst/>
          </a:prstGeom>
        </p:spPr>
      </p:pic>
      <p:sp>
        <p:nvSpPr>
          <p:cNvPr id="7" name="Rectangle 6"/>
          <p:cNvSpPr/>
          <p:nvPr/>
        </p:nvSpPr>
        <p:spPr>
          <a:xfrm>
            <a:off x="4114800" y="2914672"/>
            <a:ext cx="4572000" cy="2585323"/>
          </a:xfrm>
          <a:prstGeom prst="rect">
            <a:avLst/>
          </a:prstGeom>
        </p:spPr>
        <p:txBody>
          <a:bodyPr>
            <a:spAutoFit/>
          </a:bodyPr>
          <a:lstStyle/>
          <a:p>
            <a:r>
              <a:rPr lang="en-US" dirty="0" smtClean="0"/>
              <a:t>•Advantage:</a:t>
            </a:r>
          </a:p>
          <a:p>
            <a:pPr marL="285750" indent="-285750">
              <a:buFontTx/>
              <a:buChar char="-"/>
            </a:pPr>
            <a:r>
              <a:rPr lang="en-US" dirty="0" smtClean="0"/>
              <a:t>No </a:t>
            </a:r>
            <a:r>
              <a:rPr lang="en-US" dirty="0"/>
              <a:t>new modification is required  </a:t>
            </a:r>
            <a:endParaRPr lang="en-US" dirty="0" smtClean="0"/>
          </a:p>
          <a:p>
            <a:pPr marL="285750" indent="-285750">
              <a:buFontTx/>
              <a:buChar char="-"/>
            </a:pPr>
            <a:r>
              <a:rPr lang="en-US" dirty="0" smtClean="0"/>
              <a:t>Using </a:t>
            </a:r>
            <a:r>
              <a:rPr lang="en-US" dirty="0"/>
              <a:t>existing CS Infrastructure  </a:t>
            </a:r>
            <a:endParaRPr lang="en-US" dirty="0" smtClean="0"/>
          </a:p>
          <a:p>
            <a:pPr marL="285750" indent="-285750">
              <a:buFontTx/>
              <a:buChar char="-"/>
            </a:pPr>
            <a:r>
              <a:rPr lang="en-US" dirty="0" smtClean="0"/>
              <a:t>Simultaneous </a:t>
            </a:r>
            <a:r>
              <a:rPr lang="en-US" dirty="0"/>
              <a:t>service available      between voice and data  </a:t>
            </a:r>
          </a:p>
          <a:p>
            <a:r>
              <a:rPr lang="en-US" dirty="0"/>
              <a:t>• </a:t>
            </a:r>
            <a:r>
              <a:rPr lang="en-US" dirty="0" smtClean="0"/>
              <a:t>Disadvantage:</a:t>
            </a:r>
          </a:p>
          <a:p>
            <a:r>
              <a:rPr lang="en-US" dirty="0" smtClean="0"/>
              <a:t> -   </a:t>
            </a:r>
            <a:r>
              <a:rPr lang="en-US" dirty="0"/>
              <a:t>Cost of Handset increase due to            dual modem chip </a:t>
            </a:r>
            <a:endParaRPr lang="en-US" dirty="0" smtClean="0"/>
          </a:p>
          <a:p>
            <a:r>
              <a:rPr lang="en-US" dirty="0" smtClean="0"/>
              <a:t> -   </a:t>
            </a:r>
            <a:r>
              <a:rPr lang="en-US" dirty="0"/>
              <a:t>High battery utilization </a:t>
            </a:r>
          </a:p>
        </p:txBody>
      </p:sp>
    </p:spTree>
    <p:extLst>
      <p:ext uri="{BB962C8B-B14F-4D97-AF65-F5344CB8AC3E}">
        <p14:creationId xmlns:p14="http://schemas.microsoft.com/office/powerpoint/2010/main" val="150874312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016" y="616222"/>
            <a:ext cx="8964488" cy="1143000"/>
          </a:xfrm>
        </p:spPr>
        <p:txBody>
          <a:bodyPr>
            <a:noAutofit/>
          </a:bodyPr>
          <a:lstStyle/>
          <a:p>
            <a:r>
              <a:rPr lang="en-US" sz="3900" b="1" dirty="0" smtClean="0">
                <a:solidFill>
                  <a:srgbClr val="FF0000"/>
                </a:solidFill>
              </a:rPr>
              <a:t>SR-VCC (</a:t>
            </a:r>
            <a:r>
              <a:rPr lang="en-US" sz="3900" b="1" dirty="0">
                <a:solidFill>
                  <a:srgbClr val="FF0000"/>
                </a:solidFill>
              </a:rPr>
              <a:t>Single Radio-Voice Call </a:t>
            </a:r>
            <a:r>
              <a:rPr lang="en-US" sz="3900" b="1" dirty="0" smtClean="0">
                <a:solidFill>
                  <a:srgbClr val="FF0000"/>
                </a:solidFill>
              </a:rPr>
              <a:t>Continuity)</a:t>
            </a:r>
            <a:endParaRPr lang="en-US" sz="3900" b="1" dirty="0">
              <a:solidFill>
                <a:srgbClr val="FF0000"/>
              </a:solidFill>
            </a:endParaRPr>
          </a:p>
        </p:txBody>
      </p:sp>
      <p:sp>
        <p:nvSpPr>
          <p:cNvPr id="3" name="Content Placeholder 2"/>
          <p:cNvSpPr>
            <a:spLocks noGrp="1"/>
          </p:cNvSpPr>
          <p:nvPr>
            <p:ph idx="1"/>
          </p:nvPr>
        </p:nvSpPr>
        <p:spPr/>
        <p:txBody>
          <a:bodyPr/>
          <a:lstStyle/>
          <a:p>
            <a:pPr marL="0" indent="0">
              <a:buNone/>
            </a:pPr>
            <a:r>
              <a:rPr lang="en-US" dirty="0"/>
              <a:t>Allows UE with active call to switch to CS network when LTE Coverage is lost</a:t>
            </a: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168</a:t>
            </a:fld>
            <a:endParaRPr lang="en-US"/>
          </a:p>
        </p:txBody>
      </p:sp>
      <p:pic>
        <p:nvPicPr>
          <p:cNvPr id="6" name="Picture 5"/>
          <p:cNvPicPr>
            <a:picLocks noChangeAspect="1"/>
          </p:cNvPicPr>
          <p:nvPr/>
        </p:nvPicPr>
        <p:blipFill>
          <a:blip r:embed="rId2"/>
          <a:stretch>
            <a:fillRect/>
          </a:stretch>
        </p:blipFill>
        <p:spPr>
          <a:xfrm>
            <a:off x="435479" y="2924944"/>
            <a:ext cx="3749141" cy="3575914"/>
          </a:xfrm>
          <a:prstGeom prst="rect">
            <a:avLst/>
          </a:prstGeom>
        </p:spPr>
      </p:pic>
      <p:sp>
        <p:nvSpPr>
          <p:cNvPr id="7" name="Rectangle 6"/>
          <p:cNvSpPr/>
          <p:nvPr/>
        </p:nvSpPr>
        <p:spPr>
          <a:xfrm>
            <a:off x="4572000" y="2964303"/>
            <a:ext cx="4572000" cy="2585323"/>
          </a:xfrm>
          <a:prstGeom prst="rect">
            <a:avLst/>
          </a:prstGeom>
        </p:spPr>
        <p:txBody>
          <a:bodyPr>
            <a:spAutoFit/>
          </a:bodyPr>
          <a:lstStyle/>
          <a:p>
            <a:r>
              <a:rPr lang="en-US" dirty="0" smtClean="0"/>
              <a:t>•Advantage:</a:t>
            </a:r>
          </a:p>
          <a:p>
            <a:r>
              <a:rPr lang="en-US" dirty="0" smtClean="0"/>
              <a:t>  </a:t>
            </a:r>
            <a:r>
              <a:rPr lang="en-US" dirty="0"/>
              <a:t>- Service Consistency  </a:t>
            </a:r>
            <a:endParaRPr lang="en-US" dirty="0" smtClean="0"/>
          </a:p>
          <a:p>
            <a:r>
              <a:rPr lang="en-US" dirty="0"/>
              <a:t> </a:t>
            </a:r>
            <a:r>
              <a:rPr lang="en-US" dirty="0" smtClean="0"/>
              <a:t> </a:t>
            </a:r>
            <a:r>
              <a:rPr lang="en-US" dirty="0"/>
              <a:t>- Lower Call Setup times than CSFB  </a:t>
            </a:r>
          </a:p>
          <a:p>
            <a:r>
              <a:rPr lang="en-US" dirty="0" smtClean="0"/>
              <a:t>•Disadvantage:</a:t>
            </a:r>
          </a:p>
          <a:p>
            <a:r>
              <a:rPr lang="en-US" dirty="0" smtClean="0"/>
              <a:t>  </a:t>
            </a:r>
            <a:r>
              <a:rPr lang="en-US" dirty="0"/>
              <a:t>- Requirement of an IMS core           network ( SCC-AS ) </a:t>
            </a:r>
          </a:p>
          <a:p>
            <a:r>
              <a:rPr lang="en-US" dirty="0" smtClean="0"/>
              <a:t>  </a:t>
            </a:r>
            <a:r>
              <a:rPr lang="en-US" dirty="0"/>
              <a:t>- Session transfer and remote UE       update need time </a:t>
            </a:r>
            <a:endParaRPr lang="en-US" dirty="0" smtClean="0"/>
          </a:p>
          <a:p>
            <a:r>
              <a:rPr lang="en-US" dirty="0" smtClean="0"/>
              <a:t>  </a:t>
            </a:r>
            <a:r>
              <a:rPr lang="en-US" dirty="0"/>
              <a:t>- MSC Upgrade ( for </a:t>
            </a:r>
            <a:r>
              <a:rPr lang="en-US" dirty="0" err="1"/>
              <a:t>Sv</a:t>
            </a:r>
            <a:r>
              <a:rPr lang="en-US" dirty="0"/>
              <a:t> interface )</a:t>
            </a:r>
          </a:p>
        </p:txBody>
      </p:sp>
    </p:spTree>
    <p:extLst>
      <p:ext uri="{BB962C8B-B14F-4D97-AF65-F5344CB8AC3E}">
        <p14:creationId xmlns:p14="http://schemas.microsoft.com/office/powerpoint/2010/main" val="1536726104"/>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476672"/>
            <a:ext cx="8229600" cy="1143000"/>
          </a:xfrm>
        </p:spPr>
        <p:txBody>
          <a:bodyPr>
            <a:normAutofit/>
          </a:bodyPr>
          <a:lstStyle/>
          <a:p>
            <a:pPr algn="ctr"/>
            <a:r>
              <a:rPr lang="en-US" b="1" dirty="0">
                <a:solidFill>
                  <a:srgbClr val="FF0000"/>
                </a:solidFill>
              </a:rPr>
              <a:t> </a:t>
            </a:r>
            <a:r>
              <a:rPr lang="en-US" b="1" dirty="0" err="1" smtClean="0">
                <a:solidFill>
                  <a:srgbClr val="FF0000"/>
                </a:solidFill>
              </a:rPr>
              <a:t>VoLTE</a:t>
            </a:r>
            <a:r>
              <a:rPr lang="en-US" b="1" dirty="0" smtClean="0">
                <a:solidFill>
                  <a:srgbClr val="FF0000"/>
                </a:solidFill>
              </a:rPr>
              <a:t> (Voice over LTE)</a:t>
            </a:r>
            <a:endParaRPr lang="en-US" b="1" dirty="0">
              <a:solidFill>
                <a:srgbClr val="FF0000"/>
              </a:solidFill>
            </a:endParaRPr>
          </a:p>
        </p:txBody>
      </p:sp>
      <p:sp>
        <p:nvSpPr>
          <p:cNvPr id="3" name="Content Placeholder 2"/>
          <p:cNvSpPr>
            <a:spLocks noGrp="1"/>
          </p:cNvSpPr>
          <p:nvPr>
            <p:ph idx="1"/>
          </p:nvPr>
        </p:nvSpPr>
        <p:spPr>
          <a:xfrm>
            <a:off x="103688" y="1721197"/>
            <a:ext cx="8229600" cy="4389120"/>
          </a:xfrm>
        </p:spPr>
        <p:txBody>
          <a:bodyPr/>
          <a:lstStyle/>
          <a:p>
            <a:r>
              <a:rPr lang="en-US" dirty="0" smtClean="0"/>
              <a:t>IMS </a:t>
            </a:r>
            <a:r>
              <a:rPr lang="en-US" dirty="0"/>
              <a:t>based voice over LTE services </a:t>
            </a: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169</a:t>
            </a:fld>
            <a:endParaRPr lang="en-US"/>
          </a:p>
        </p:txBody>
      </p:sp>
      <p:pic>
        <p:nvPicPr>
          <p:cNvPr id="7" name="Picture 6"/>
          <p:cNvPicPr>
            <a:picLocks noChangeAspect="1"/>
          </p:cNvPicPr>
          <p:nvPr/>
        </p:nvPicPr>
        <p:blipFill>
          <a:blip r:embed="rId2"/>
          <a:stretch>
            <a:fillRect/>
          </a:stretch>
        </p:blipFill>
        <p:spPr>
          <a:xfrm>
            <a:off x="323527" y="2211335"/>
            <a:ext cx="4251181" cy="4097985"/>
          </a:xfrm>
          <a:prstGeom prst="rect">
            <a:avLst/>
          </a:prstGeom>
        </p:spPr>
      </p:pic>
      <p:sp>
        <p:nvSpPr>
          <p:cNvPr id="8" name="Rectangle 7"/>
          <p:cNvSpPr/>
          <p:nvPr/>
        </p:nvSpPr>
        <p:spPr>
          <a:xfrm>
            <a:off x="4714892" y="2506001"/>
            <a:ext cx="4572000" cy="2308324"/>
          </a:xfrm>
          <a:prstGeom prst="rect">
            <a:avLst/>
          </a:prstGeom>
        </p:spPr>
        <p:txBody>
          <a:bodyPr>
            <a:spAutoFit/>
          </a:bodyPr>
          <a:lstStyle/>
          <a:p>
            <a:r>
              <a:rPr lang="en-US" dirty="0" smtClean="0"/>
              <a:t>•Advantage:</a:t>
            </a:r>
          </a:p>
          <a:p>
            <a:r>
              <a:rPr lang="en-US" dirty="0" smtClean="0"/>
              <a:t> </a:t>
            </a:r>
            <a:r>
              <a:rPr lang="en-US" dirty="0"/>
              <a:t>- </a:t>
            </a:r>
            <a:r>
              <a:rPr lang="en-US" dirty="0" smtClean="0"/>
              <a:t> Provide </a:t>
            </a:r>
            <a:r>
              <a:rPr lang="en-US" dirty="0"/>
              <a:t>Rich Communication Suite   </a:t>
            </a:r>
            <a:endParaRPr lang="en-US" dirty="0" smtClean="0"/>
          </a:p>
          <a:p>
            <a:pPr marL="285750" indent="-285750">
              <a:buFontTx/>
              <a:buChar char="-"/>
            </a:pPr>
            <a:r>
              <a:rPr lang="en-US" dirty="0" smtClean="0"/>
              <a:t>Fast </a:t>
            </a:r>
            <a:r>
              <a:rPr lang="en-US" dirty="0"/>
              <a:t>call setup time </a:t>
            </a:r>
            <a:endParaRPr lang="en-US" dirty="0" smtClean="0"/>
          </a:p>
          <a:p>
            <a:pPr marL="285750" indent="-285750">
              <a:buFontTx/>
              <a:buChar char="-"/>
            </a:pPr>
            <a:r>
              <a:rPr lang="en-US" dirty="0" smtClean="0"/>
              <a:t>Fixed </a:t>
            </a:r>
            <a:r>
              <a:rPr lang="en-US" dirty="0"/>
              <a:t>and Mobile Convergence  </a:t>
            </a:r>
          </a:p>
          <a:p>
            <a:r>
              <a:rPr lang="en-US" dirty="0"/>
              <a:t>• </a:t>
            </a:r>
            <a:r>
              <a:rPr lang="en-US" dirty="0" smtClean="0"/>
              <a:t>Disadvantage:</a:t>
            </a:r>
          </a:p>
          <a:p>
            <a:r>
              <a:rPr lang="en-US" dirty="0" smtClean="0"/>
              <a:t>-  </a:t>
            </a:r>
            <a:r>
              <a:rPr lang="en-US" dirty="0"/>
              <a:t>Need Eco system to support inter           operation with legacy services and           roaming</a:t>
            </a:r>
          </a:p>
        </p:txBody>
      </p:sp>
    </p:spTree>
    <p:extLst>
      <p:ext uri="{BB962C8B-B14F-4D97-AF65-F5344CB8AC3E}">
        <p14:creationId xmlns:p14="http://schemas.microsoft.com/office/powerpoint/2010/main" val="10653384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1195510" y="1935163"/>
            <a:ext cx="6474585" cy="4208481"/>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17</a:t>
            </a:fld>
            <a:endParaRPr lang="en-US"/>
          </a:p>
        </p:txBody>
      </p:sp>
    </p:spTree>
    <p:extLst>
      <p:ext uri="{BB962C8B-B14F-4D97-AF65-F5344CB8AC3E}">
        <p14:creationId xmlns:p14="http://schemas.microsoft.com/office/powerpoint/2010/main" val="188225346"/>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IMS (</a:t>
            </a:r>
            <a:r>
              <a:rPr lang="en-US" dirty="0"/>
              <a:t>IP Multimedia </a:t>
            </a:r>
            <a:r>
              <a:rPr lang="en-US" dirty="0" smtClean="0"/>
              <a:t>Subsystem)</a:t>
            </a:r>
            <a:endParaRPr lang="en-US" dirty="0"/>
          </a:p>
        </p:txBody>
      </p:sp>
      <p:sp>
        <p:nvSpPr>
          <p:cNvPr id="3" name="Content Placeholder 2"/>
          <p:cNvSpPr>
            <a:spLocks noGrp="1"/>
          </p:cNvSpPr>
          <p:nvPr>
            <p:ph idx="1"/>
          </p:nvPr>
        </p:nvSpPr>
        <p:spPr/>
        <p:txBody>
          <a:bodyPr>
            <a:normAutofit fontScale="92500"/>
          </a:bodyPr>
          <a:lstStyle/>
          <a:p>
            <a:r>
              <a:rPr lang="en-US" dirty="0" smtClean="0"/>
              <a:t>IMS </a:t>
            </a:r>
            <a:r>
              <a:rPr lang="en-US" dirty="0"/>
              <a:t>is defined by 3GPP/3GPP2 as a core and service 'domain' that enables the convergence of data, speech and network technology over an IP-based infrastructure.  </a:t>
            </a:r>
          </a:p>
          <a:p>
            <a:r>
              <a:rPr lang="en-US" dirty="0" smtClean="0"/>
              <a:t>For </a:t>
            </a:r>
            <a:r>
              <a:rPr lang="en-US" dirty="0"/>
              <a:t>users, IMS-based services will enable communications in a variety of modes – including voice, text, pictures and video, or any combination of these – in a highly personalized and secure way. </a:t>
            </a:r>
          </a:p>
          <a:p>
            <a:r>
              <a:rPr lang="en-US" dirty="0"/>
              <a:t>IMS is designed to fill the gap between the existing traditional telecommunications technology and internet technology that increased bandwidth alone does not provide. This allows operators to offer new, innovative. </a:t>
            </a: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170</a:t>
            </a:fld>
            <a:endParaRPr lang="en-US"/>
          </a:p>
        </p:txBody>
      </p:sp>
    </p:spTree>
    <p:extLst>
      <p:ext uri="{BB962C8B-B14F-4D97-AF65-F5344CB8AC3E}">
        <p14:creationId xmlns:p14="http://schemas.microsoft.com/office/powerpoint/2010/main" val="2044181258"/>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794352"/>
          </a:xfrm>
        </p:spPr>
        <p:txBody>
          <a:bodyPr>
            <a:normAutofit fontScale="90000"/>
          </a:bodyPr>
          <a:lstStyle/>
          <a:p>
            <a:pPr algn="ctr"/>
            <a:r>
              <a:rPr lang="en-US" b="1" dirty="0">
                <a:solidFill>
                  <a:srgbClr val="FF0000"/>
                </a:solidFill>
              </a:rPr>
              <a:t>IMS Architecture</a:t>
            </a:r>
          </a:p>
        </p:txBody>
      </p:sp>
      <p:pic>
        <p:nvPicPr>
          <p:cNvPr id="6" name="Content Placeholder 5"/>
          <p:cNvPicPr>
            <a:picLocks noGrp="1" noChangeAspect="1"/>
          </p:cNvPicPr>
          <p:nvPr>
            <p:ph idx="1"/>
          </p:nvPr>
        </p:nvPicPr>
        <p:blipFill>
          <a:blip r:embed="rId2"/>
          <a:stretch>
            <a:fillRect/>
          </a:stretch>
        </p:blipFill>
        <p:spPr>
          <a:xfrm>
            <a:off x="1259632" y="1124744"/>
            <a:ext cx="6480720" cy="4175601"/>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171</a:t>
            </a:fld>
            <a:endParaRPr lang="en-US"/>
          </a:p>
        </p:txBody>
      </p:sp>
      <p:sp>
        <p:nvSpPr>
          <p:cNvPr id="7" name="Rectangle 6"/>
          <p:cNvSpPr/>
          <p:nvPr/>
        </p:nvSpPr>
        <p:spPr>
          <a:xfrm>
            <a:off x="457199" y="5373216"/>
            <a:ext cx="7787209" cy="1200329"/>
          </a:xfrm>
          <a:prstGeom prst="rect">
            <a:avLst/>
          </a:prstGeom>
        </p:spPr>
        <p:txBody>
          <a:bodyPr wrap="square">
            <a:spAutoFit/>
          </a:bodyPr>
          <a:lstStyle/>
          <a:p>
            <a:r>
              <a:rPr lang="en-US" dirty="0"/>
              <a:t>The IMS nodes can be split into 3 groups of elements</a:t>
            </a:r>
            <a:r>
              <a:rPr lang="en-US" dirty="0" smtClean="0"/>
              <a:t>:</a:t>
            </a:r>
          </a:p>
          <a:p>
            <a:pPr lvl="1"/>
            <a:r>
              <a:rPr lang="en-US" dirty="0" smtClean="0"/>
              <a:t> </a:t>
            </a:r>
            <a:r>
              <a:rPr lang="en-US" dirty="0"/>
              <a:t>• Database Elements (HSS, SLF) </a:t>
            </a:r>
            <a:endParaRPr lang="en-US" dirty="0" smtClean="0"/>
          </a:p>
          <a:p>
            <a:pPr lvl="1"/>
            <a:r>
              <a:rPr lang="en-US" dirty="0"/>
              <a:t> </a:t>
            </a:r>
            <a:r>
              <a:rPr lang="en-US" dirty="0" smtClean="0"/>
              <a:t>• </a:t>
            </a:r>
            <a:r>
              <a:rPr lang="en-US" dirty="0"/>
              <a:t>IMS Control Elements (P-CSCF, I-CSCF and S-CSCF)  </a:t>
            </a:r>
          </a:p>
          <a:p>
            <a:pPr lvl="1"/>
            <a:r>
              <a:rPr lang="en-US" dirty="0" smtClean="0"/>
              <a:t> • </a:t>
            </a:r>
            <a:r>
              <a:rPr lang="en-US" dirty="0"/>
              <a:t>Control Plane Interworking Elements (MGCF, BGCF and SGW) </a:t>
            </a:r>
          </a:p>
        </p:txBody>
      </p:sp>
    </p:spTree>
    <p:extLst>
      <p:ext uri="{BB962C8B-B14F-4D97-AF65-F5344CB8AC3E}">
        <p14:creationId xmlns:p14="http://schemas.microsoft.com/office/powerpoint/2010/main" val="2646531050"/>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MMTel</a:t>
            </a:r>
            <a:r>
              <a:rPr lang="en-US" dirty="0" smtClean="0"/>
              <a:t> (Multimedia Telephony)</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t>MMTel</a:t>
            </a:r>
            <a:r>
              <a:rPr lang="en-US" dirty="0"/>
              <a:t> is a converged telephony solution that allows the operators to offer one service over many access types. This is the reason </a:t>
            </a:r>
            <a:r>
              <a:rPr lang="en-US" dirty="0" err="1"/>
              <a:t>MMTel</a:t>
            </a:r>
            <a:r>
              <a:rPr lang="en-US" dirty="0"/>
              <a:t> is based on IMS. The </a:t>
            </a:r>
            <a:r>
              <a:rPr lang="en-US" dirty="0" err="1"/>
              <a:t>MMTel</a:t>
            </a:r>
            <a:r>
              <a:rPr lang="en-US" dirty="0"/>
              <a:t> specification specifies a set of end-user communication capabilities (media types) that are used to build end-user services from. This set consists of the following communication capabilities</a:t>
            </a:r>
            <a:r>
              <a:rPr lang="en-US" dirty="0" smtClean="0"/>
              <a:t>:</a:t>
            </a:r>
          </a:p>
          <a:p>
            <a:pPr lvl="2"/>
            <a:r>
              <a:rPr lang="en-US" dirty="0" err="1"/>
              <a:t>MMTel</a:t>
            </a:r>
            <a:r>
              <a:rPr lang="en-US" dirty="0"/>
              <a:t> full duplex </a:t>
            </a:r>
            <a:r>
              <a:rPr lang="en-US" dirty="0" smtClean="0"/>
              <a:t>speech</a:t>
            </a:r>
          </a:p>
          <a:p>
            <a:pPr lvl="2"/>
            <a:r>
              <a:rPr lang="en-US" dirty="0" err="1"/>
              <a:t>MMTel</a:t>
            </a:r>
            <a:r>
              <a:rPr lang="en-US" dirty="0"/>
              <a:t> real time video</a:t>
            </a:r>
          </a:p>
          <a:p>
            <a:pPr lvl="2"/>
            <a:r>
              <a:rPr lang="en-US" dirty="0" err="1"/>
              <a:t>MMTel</a:t>
            </a:r>
            <a:r>
              <a:rPr lang="en-US" dirty="0"/>
              <a:t> real-time text </a:t>
            </a:r>
            <a:r>
              <a:rPr lang="en-US" dirty="0" smtClean="0"/>
              <a:t>communication</a:t>
            </a:r>
          </a:p>
          <a:p>
            <a:pPr lvl="2"/>
            <a:r>
              <a:rPr lang="en-US" dirty="0" err="1"/>
              <a:t>MMTel</a:t>
            </a:r>
            <a:r>
              <a:rPr lang="en-US" dirty="0"/>
              <a:t> non real-time text </a:t>
            </a:r>
            <a:r>
              <a:rPr lang="en-US" dirty="0" smtClean="0"/>
              <a:t>communication</a:t>
            </a:r>
          </a:p>
          <a:p>
            <a:pPr lvl="2"/>
            <a:r>
              <a:rPr lang="en-US" dirty="0" err="1"/>
              <a:t>MMTel</a:t>
            </a:r>
            <a:r>
              <a:rPr lang="en-US" dirty="0"/>
              <a:t> file </a:t>
            </a:r>
            <a:r>
              <a:rPr lang="en-US" dirty="0" smtClean="0"/>
              <a:t>transfer</a:t>
            </a:r>
          </a:p>
          <a:p>
            <a:pPr lvl="2"/>
            <a:r>
              <a:rPr lang="en-US" dirty="0" err="1"/>
              <a:t>MMTel</a:t>
            </a:r>
            <a:r>
              <a:rPr lang="en-US" dirty="0"/>
              <a:t> picture /video clip/audio clip sharing</a:t>
            </a: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172</a:t>
            </a:fld>
            <a:endParaRPr lang="en-US"/>
          </a:p>
        </p:txBody>
      </p:sp>
    </p:spTree>
    <p:extLst>
      <p:ext uri="{BB962C8B-B14F-4D97-AF65-F5344CB8AC3E}">
        <p14:creationId xmlns:p14="http://schemas.microsoft.com/office/powerpoint/2010/main" val="1630923233"/>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r>
              <a:rPr lang="en-US" dirty="0"/>
              <a:t>Mohammad </a:t>
            </a:r>
            <a:r>
              <a:rPr lang="en-US" dirty="0" err="1"/>
              <a:t>Rasoul</a:t>
            </a:r>
            <a:r>
              <a:rPr lang="en-US" dirty="0"/>
              <a:t> </a:t>
            </a:r>
            <a:r>
              <a:rPr lang="en-US" dirty="0" err="1"/>
              <a:t>Tanhatalab</a:t>
            </a:r>
            <a:r>
              <a:rPr lang="en-US" dirty="0"/>
              <a:t>  has received M.Sc. in Control System Engineering in 2008 and B.Sc. in Telecommunication Engineering in 2000. </a:t>
            </a:r>
            <a:r>
              <a:rPr lang="en-US" dirty="0" smtClean="0"/>
              <a:t>He works in Telecommunication area more than 15 </a:t>
            </a:r>
            <a:r>
              <a:rPr lang="en-US" dirty="0"/>
              <a:t>years </a:t>
            </a:r>
            <a:r>
              <a:rPr lang="en-US" dirty="0" smtClean="0"/>
              <a:t>mostly as RF Planner </a:t>
            </a:r>
            <a:r>
              <a:rPr lang="en-US" dirty="0"/>
              <a:t>and Optimization </a:t>
            </a:r>
            <a:r>
              <a:rPr lang="en-US" dirty="0" smtClean="0"/>
              <a:t>engineer. </a:t>
            </a:r>
            <a:r>
              <a:rPr lang="en-US" sz="1600" dirty="0" smtClean="0">
                <a:solidFill>
                  <a:srgbClr val="0070C0"/>
                </a:solidFill>
              </a:rPr>
              <a:t>https</a:t>
            </a:r>
            <a:r>
              <a:rPr lang="en-US" sz="1600" dirty="0">
                <a:solidFill>
                  <a:srgbClr val="0070C0"/>
                </a:solidFill>
              </a:rPr>
              <a:t>://www.linkedin.com/profile/preview?locale=en_US&amp;trk=prof-0-sb-preview-primary-button</a:t>
            </a:r>
            <a:endParaRPr lang="en-US" sz="1600" dirty="0" smtClean="0">
              <a:solidFill>
                <a:srgbClr val="0070C0"/>
              </a:solidFill>
            </a:endParaRPr>
          </a:p>
          <a:p>
            <a:r>
              <a:rPr lang="en-US" dirty="0" smtClean="0"/>
              <a:t>He </a:t>
            </a:r>
            <a:r>
              <a:rPr lang="en-US" dirty="0"/>
              <a:t>has also published </a:t>
            </a:r>
            <a:r>
              <a:rPr lang="en-US" dirty="0" smtClean="0"/>
              <a:t>some papers in International Conferences, Journal, and a book chapter at: </a:t>
            </a:r>
            <a:r>
              <a:rPr lang="en-US" sz="1800" dirty="0" smtClean="0"/>
              <a:t>(4G </a:t>
            </a:r>
            <a:r>
              <a:rPr lang="en-US" sz="1800" dirty="0"/>
              <a:t>&amp; Beyond: The Convergence of Networks, Devices and </a:t>
            </a:r>
            <a:r>
              <a:rPr lang="en-US" sz="1800" dirty="0" smtClean="0"/>
              <a:t>Services, Nova </a:t>
            </a:r>
            <a:r>
              <a:rPr lang="en-US" sz="1800" dirty="0"/>
              <a:t>Science Publishers, Inc</a:t>
            </a:r>
            <a:r>
              <a:rPr lang="en-US" sz="1800" dirty="0" smtClean="0"/>
              <a:t>. NY, USA 2015)</a:t>
            </a: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173</a:t>
            </a:fld>
            <a:endParaRPr lang="en-US"/>
          </a:p>
        </p:txBody>
      </p:sp>
    </p:spTree>
    <p:extLst>
      <p:ext uri="{BB962C8B-B14F-4D97-AF65-F5344CB8AC3E}">
        <p14:creationId xmlns:p14="http://schemas.microsoft.com/office/powerpoint/2010/main" val="26555059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dirty="0"/>
              <a:t>Blended Traffic Revenue and Cost </a:t>
            </a:r>
            <a:r>
              <a:rPr lang="en-US" sz="2800" dirty="0" smtClean="0"/>
              <a:t/>
            </a:r>
            <a:br>
              <a:rPr lang="en-US" sz="2800" dirty="0" smtClean="0"/>
            </a:br>
            <a:r>
              <a:rPr lang="en-US" sz="2800" dirty="0" smtClean="0"/>
              <a:t>(</a:t>
            </a:r>
            <a:r>
              <a:rPr lang="en-US" sz="2800" dirty="0"/>
              <a:t>Source: </a:t>
            </a:r>
            <a:r>
              <a:rPr lang="en-US" sz="2800" dirty="0" smtClean="0"/>
              <a:t>Analysis </a:t>
            </a:r>
            <a:r>
              <a:rPr lang="en-US" sz="2800" dirty="0"/>
              <a:t>Mason/Cisco Research)</a:t>
            </a:r>
          </a:p>
        </p:txBody>
      </p:sp>
      <p:pic>
        <p:nvPicPr>
          <p:cNvPr id="4" name="Content Placeholder 3"/>
          <p:cNvPicPr>
            <a:picLocks noGrp="1" noChangeAspect="1"/>
          </p:cNvPicPr>
          <p:nvPr>
            <p:ph idx="1"/>
          </p:nvPr>
        </p:nvPicPr>
        <p:blipFill>
          <a:blip r:embed="rId2"/>
          <a:stretch>
            <a:fillRect/>
          </a:stretch>
        </p:blipFill>
        <p:spPr>
          <a:xfrm>
            <a:off x="1676400" y="2057400"/>
            <a:ext cx="5486400" cy="4073652"/>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18</a:t>
            </a:fld>
            <a:endParaRPr lang="en-US"/>
          </a:p>
        </p:txBody>
      </p:sp>
    </p:spTree>
    <p:extLst>
      <p:ext uri="{BB962C8B-B14F-4D97-AF65-F5344CB8AC3E}">
        <p14:creationId xmlns:p14="http://schemas.microsoft.com/office/powerpoint/2010/main" val="13121254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533400"/>
            <a:ext cx="8229600" cy="896112"/>
          </a:xfrm>
        </p:spPr>
        <p:txBody>
          <a:bodyPr>
            <a:normAutofit/>
          </a:bodyPr>
          <a:lstStyle/>
          <a:p>
            <a:pPr algn="ctr"/>
            <a:r>
              <a:rPr lang="en-US" sz="3200" b="1" dirty="0" smtClean="0"/>
              <a:t>peak-to-average</a:t>
            </a:r>
            <a:r>
              <a:rPr lang="en-US" sz="3200" b="1" dirty="0"/>
              <a:t> </a:t>
            </a:r>
            <a:r>
              <a:rPr lang="en-US" sz="3200" b="1" i="1" dirty="0"/>
              <a:t>power</a:t>
            </a:r>
            <a:r>
              <a:rPr lang="en-US" sz="3200" b="1" dirty="0"/>
              <a:t> ratio</a:t>
            </a:r>
            <a:r>
              <a:rPr lang="en-US" sz="3200" dirty="0"/>
              <a:t> (</a:t>
            </a:r>
            <a:r>
              <a:rPr lang="en-US" sz="3200" b="1" dirty="0"/>
              <a:t>PAPR</a:t>
            </a:r>
            <a:r>
              <a:rPr lang="en-US" sz="3200" dirty="0"/>
              <a:t>) </a:t>
            </a:r>
          </a:p>
        </p:txBody>
      </p:sp>
      <p:pic>
        <p:nvPicPr>
          <p:cNvPr id="7" name="Picture 6"/>
          <p:cNvPicPr>
            <a:picLocks noChangeAspect="1"/>
          </p:cNvPicPr>
          <p:nvPr/>
        </p:nvPicPr>
        <p:blipFill>
          <a:blip r:embed="rId2"/>
          <a:stretch>
            <a:fillRect/>
          </a:stretch>
        </p:blipFill>
        <p:spPr>
          <a:xfrm>
            <a:off x="6400800" y="3619948"/>
            <a:ext cx="2438400" cy="751899"/>
          </a:xfrm>
          <a:prstGeom prst="rect">
            <a:avLst/>
          </a:prstGeom>
        </p:spPr>
      </p:pic>
      <p:pic>
        <p:nvPicPr>
          <p:cNvPr id="4" name="Content Placeholder 3"/>
          <p:cNvPicPr>
            <a:picLocks noGrp="1" noChangeAspect="1"/>
          </p:cNvPicPr>
          <p:nvPr>
            <p:ph idx="1"/>
          </p:nvPr>
        </p:nvPicPr>
        <p:blipFill>
          <a:blip r:embed="rId3"/>
          <a:stretch>
            <a:fillRect/>
          </a:stretch>
        </p:blipFill>
        <p:spPr>
          <a:xfrm>
            <a:off x="1143001" y="1676401"/>
            <a:ext cx="4500569" cy="4500569"/>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19</a:t>
            </a:fld>
            <a:endParaRPr lang="en-US"/>
          </a:p>
        </p:txBody>
      </p:sp>
    </p:spTree>
    <p:extLst>
      <p:ext uri="{BB962C8B-B14F-4D97-AF65-F5344CB8AC3E}">
        <p14:creationId xmlns:p14="http://schemas.microsoft.com/office/powerpoint/2010/main" val="7711280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38174"/>
            <a:ext cx="8229600" cy="762000"/>
          </a:xfrm>
        </p:spPr>
        <p:txBody>
          <a:bodyPr>
            <a:normAutofit fontScale="90000"/>
          </a:bodyPr>
          <a:lstStyle/>
          <a:p>
            <a:pPr algn="ctr"/>
            <a:r>
              <a:rPr lang="en-US" b="1" dirty="0" smtClean="0">
                <a:solidFill>
                  <a:srgbClr val="FF0000"/>
                </a:solidFill>
              </a:rPr>
              <a:t>LTE Architectural Review</a:t>
            </a:r>
            <a:endParaRPr lang="en-US" b="1" dirty="0">
              <a:solidFill>
                <a:srgbClr val="FF0000"/>
              </a:solidFill>
            </a:endParaRPr>
          </a:p>
        </p:txBody>
      </p:sp>
      <p:sp>
        <p:nvSpPr>
          <p:cNvPr id="3" name="Content Placeholder 2"/>
          <p:cNvSpPr>
            <a:spLocks noGrp="1"/>
          </p:cNvSpPr>
          <p:nvPr>
            <p:ph idx="1"/>
          </p:nvPr>
        </p:nvSpPr>
        <p:spPr>
          <a:xfrm>
            <a:off x="457200" y="1935480"/>
            <a:ext cx="3581400" cy="4617720"/>
          </a:xfrm>
        </p:spPr>
        <p:txBody>
          <a:bodyPr>
            <a:normAutofit fontScale="47500" lnSpcReduction="20000"/>
          </a:bodyPr>
          <a:lstStyle/>
          <a:p>
            <a:pPr marL="0" indent="0">
              <a:buNone/>
            </a:pPr>
            <a:r>
              <a:rPr lang="en-US" b="1" dirty="0">
                <a:solidFill>
                  <a:schemeClr val="accent1"/>
                </a:solidFill>
                <a:hlinkClick r:id="rId3" action="ppaction://hlinksldjump"/>
              </a:rPr>
              <a:t>Section 1 – Introduction to LTE</a:t>
            </a:r>
            <a:endParaRPr lang="en-US" b="1" dirty="0">
              <a:solidFill>
                <a:schemeClr val="accent1"/>
              </a:solidFill>
            </a:endParaRPr>
          </a:p>
          <a:p>
            <a:r>
              <a:rPr lang="en-US" dirty="0"/>
              <a:t>Evolution of Mobile Broadband</a:t>
            </a:r>
          </a:p>
          <a:p>
            <a:r>
              <a:rPr lang="en-US" dirty="0"/>
              <a:t>LTE Capabilities and Services</a:t>
            </a:r>
          </a:p>
          <a:p>
            <a:r>
              <a:rPr lang="en-US" dirty="0"/>
              <a:t>Comparison of Mobile Broadband</a:t>
            </a:r>
          </a:p>
          <a:p>
            <a:r>
              <a:rPr lang="en-US" dirty="0"/>
              <a:t>LTE Market Analysis</a:t>
            </a:r>
          </a:p>
          <a:p>
            <a:pPr marL="0" indent="0">
              <a:buNone/>
            </a:pPr>
            <a:r>
              <a:rPr lang="en-US" sz="2500" b="1" dirty="0">
                <a:solidFill>
                  <a:schemeClr val="accent1"/>
                </a:solidFill>
                <a:hlinkClick r:id="rId4" action="ppaction://hlinksldjump"/>
              </a:rPr>
              <a:t>Section 2 – Service Architecture</a:t>
            </a:r>
            <a:endParaRPr lang="en-US" sz="2500" b="1" dirty="0">
              <a:solidFill>
                <a:schemeClr val="accent1"/>
              </a:solidFill>
            </a:endParaRPr>
          </a:p>
          <a:p>
            <a:r>
              <a:rPr lang="en-US" dirty="0"/>
              <a:t>Evolution (SAE)</a:t>
            </a:r>
          </a:p>
          <a:p>
            <a:r>
              <a:rPr lang="en-US" dirty="0"/>
              <a:t>Basic Network Architecture</a:t>
            </a:r>
          </a:p>
          <a:p>
            <a:r>
              <a:rPr lang="en-US" dirty="0"/>
              <a:t>Network Node Functions</a:t>
            </a:r>
          </a:p>
          <a:p>
            <a:pPr marL="0" indent="0">
              <a:buNone/>
            </a:pPr>
            <a:r>
              <a:rPr lang="en-US" dirty="0" smtClean="0"/>
              <a:t>                    eNB</a:t>
            </a:r>
            <a:r>
              <a:rPr lang="en-US" dirty="0"/>
              <a:t>, MME, S-GW, P-GW</a:t>
            </a:r>
          </a:p>
          <a:p>
            <a:r>
              <a:rPr lang="en-US" dirty="0"/>
              <a:t>SAE Interfaces</a:t>
            </a:r>
          </a:p>
          <a:p>
            <a:pPr marL="0" indent="0">
              <a:buNone/>
            </a:pPr>
            <a:r>
              <a:rPr lang="en-US" dirty="0" smtClean="0"/>
              <a:t>                    S1-U</a:t>
            </a:r>
            <a:r>
              <a:rPr lang="en-US" dirty="0"/>
              <a:t>, S1-MME, X2</a:t>
            </a:r>
          </a:p>
          <a:p>
            <a:r>
              <a:rPr lang="en-US" dirty="0"/>
              <a:t>Inter-Working Architectures</a:t>
            </a:r>
          </a:p>
          <a:p>
            <a:pPr marL="0" indent="0">
              <a:buNone/>
            </a:pPr>
            <a:r>
              <a:rPr lang="en-US" dirty="0" smtClean="0"/>
              <a:t>                    Trusted </a:t>
            </a:r>
            <a:r>
              <a:rPr lang="en-US" dirty="0"/>
              <a:t>Access</a:t>
            </a:r>
          </a:p>
          <a:p>
            <a:pPr marL="0" indent="0">
              <a:buNone/>
            </a:pPr>
            <a:r>
              <a:rPr lang="en-US" dirty="0" smtClean="0"/>
              <a:t>                     Non-Trusted </a:t>
            </a:r>
            <a:r>
              <a:rPr lang="en-US" dirty="0"/>
              <a:t>Access</a:t>
            </a:r>
          </a:p>
          <a:p>
            <a:r>
              <a:rPr lang="en-US" dirty="0"/>
              <a:t>3GPP inter-working</a:t>
            </a:r>
          </a:p>
          <a:p>
            <a:pPr marL="0" indent="0">
              <a:buNone/>
            </a:pPr>
            <a:r>
              <a:rPr lang="fr-FR" sz="2500" b="1" dirty="0">
                <a:solidFill>
                  <a:schemeClr val="accent1"/>
                </a:solidFill>
                <a:hlinkClick r:id="rId5" action="ppaction://hlinksldjump"/>
              </a:rPr>
              <a:t>Section 3 – LTE Radio Interface</a:t>
            </a:r>
            <a:endParaRPr lang="fr-FR" sz="2500" b="1" dirty="0">
              <a:solidFill>
                <a:schemeClr val="accent1"/>
              </a:solidFill>
            </a:endParaRPr>
          </a:p>
          <a:p>
            <a:r>
              <a:rPr lang="en-US" dirty="0"/>
              <a:t>Broadband Wireless Requirements</a:t>
            </a:r>
          </a:p>
          <a:p>
            <a:r>
              <a:rPr lang="en-US" dirty="0"/>
              <a:t>Multi-Carrier Radio Channels (OFDM)</a:t>
            </a:r>
          </a:p>
          <a:p>
            <a:r>
              <a:rPr lang="en-US" dirty="0"/>
              <a:t>Structure and Timing of LTE Radio</a:t>
            </a:r>
          </a:p>
          <a:p>
            <a:r>
              <a:rPr lang="en-US" dirty="0"/>
              <a:t>LTE </a:t>
            </a:r>
            <a:r>
              <a:rPr lang="en-US" dirty="0" smtClean="0"/>
              <a:t>Logical/Transport/Physical Channels</a:t>
            </a:r>
            <a:endParaRPr lang="en-US" dirty="0"/>
          </a:p>
          <a:p>
            <a:r>
              <a:rPr lang="en-US" dirty="0"/>
              <a:t>LTE Reference Signals</a:t>
            </a:r>
          </a:p>
          <a:p>
            <a:r>
              <a:rPr lang="en-US" dirty="0"/>
              <a:t>MIMO in </a:t>
            </a:r>
            <a:r>
              <a:rPr lang="en-US" dirty="0" smtClean="0"/>
              <a:t>LTE</a:t>
            </a:r>
            <a:endParaRPr lang="en-US" dirty="0"/>
          </a:p>
        </p:txBody>
      </p:sp>
      <p:sp>
        <p:nvSpPr>
          <p:cNvPr id="4" name="Content Placeholder 2"/>
          <p:cNvSpPr txBox="1">
            <a:spLocks/>
          </p:cNvSpPr>
          <p:nvPr/>
        </p:nvSpPr>
        <p:spPr>
          <a:xfrm>
            <a:off x="4014716" y="1935480"/>
            <a:ext cx="3581400" cy="4465320"/>
          </a:xfrm>
          <a:prstGeom prst="rect">
            <a:avLst/>
          </a:prstGeom>
        </p:spPr>
        <p:txBody>
          <a:bodyPr vert="horz">
            <a:normAutofit fontScale="47500" lnSpcReduction="20000"/>
          </a:bodyPr>
          <a:lst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a:lstStyle>
          <a:p>
            <a:pPr marL="0" indent="0">
              <a:buNone/>
            </a:pPr>
            <a:r>
              <a:rPr lang="en-US" sz="2500" b="1" dirty="0">
                <a:solidFill>
                  <a:schemeClr val="accent1"/>
                </a:solidFill>
                <a:hlinkClick r:id="rId6" action="ppaction://hlinksldjump"/>
              </a:rPr>
              <a:t>Section 4 – Introduction to LTE Protocols</a:t>
            </a:r>
            <a:endParaRPr lang="en-US" sz="2500" b="1" dirty="0">
              <a:solidFill>
                <a:schemeClr val="accent1"/>
              </a:solidFill>
            </a:endParaRPr>
          </a:p>
          <a:p>
            <a:r>
              <a:rPr lang="en-US" sz="2500" dirty="0"/>
              <a:t>Physical Layer</a:t>
            </a:r>
          </a:p>
          <a:p>
            <a:r>
              <a:rPr lang="en-US" sz="2500" dirty="0"/>
              <a:t>MAC Layer</a:t>
            </a:r>
          </a:p>
          <a:p>
            <a:r>
              <a:rPr lang="en-US" sz="2500" dirty="0"/>
              <a:t>RLC Layer</a:t>
            </a:r>
          </a:p>
          <a:p>
            <a:r>
              <a:rPr lang="en-US" sz="2500" dirty="0"/>
              <a:t>PDCP Layer</a:t>
            </a:r>
          </a:p>
          <a:p>
            <a:r>
              <a:rPr lang="en-US" sz="2500" dirty="0"/>
              <a:t>Radio Control Protocols (RRC)</a:t>
            </a:r>
          </a:p>
          <a:p>
            <a:pPr marL="0" indent="0">
              <a:buNone/>
            </a:pPr>
            <a:endParaRPr lang="en-US" sz="2500" dirty="0">
              <a:solidFill>
                <a:schemeClr val="accent1"/>
              </a:solidFill>
            </a:endParaRPr>
          </a:p>
          <a:p>
            <a:pPr marL="0" indent="0">
              <a:buNone/>
            </a:pPr>
            <a:r>
              <a:rPr lang="en-US" sz="2500" b="1" dirty="0">
                <a:solidFill>
                  <a:schemeClr val="accent1"/>
                </a:solidFill>
                <a:hlinkClick r:id="rId7" action="ppaction://hlinksldjump"/>
              </a:rPr>
              <a:t>Section 5 – LTE Procedures</a:t>
            </a:r>
            <a:endParaRPr lang="en-US" sz="2500" b="1" dirty="0">
              <a:solidFill>
                <a:schemeClr val="accent1"/>
              </a:solidFill>
            </a:endParaRPr>
          </a:p>
          <a:p>
            <a:r>
              <a:rPr lang="en-US" dirty="0"/>
              <a:t>Radio Resource Management</a:t>
            </a:r>
          </a:p>
          <a:p>
            <a:r>
              <a:rPr lang="en-US" dirty="0"/>
              <a:t>Network Entry and Registration</a:t>
            </a:r>
          </a:p>
          <a:p>
            <a:r>
              <a:rPr lang="en-US" dirty="0"/>
              <a:t>Mobility Procedures</a:t>
            </a:r>
          </a:p>
          <a:p>
            <a:pPr marL="0" indent="0">
              <a:buNone/>
            </a:pPr>
            <a:r>
              <a:rPr lang="en-US" dirty="0" smtClean="0"/>
              <a:t>          Cell </a:t>
            </a:r>
            <a:r>
              <a:rPr lang="en-US" dirty="0"/>
              <a:t>Selection/Reselection</a:t>
            </a:r>
          </a:p>
          <a:p>
            <a:pPr marL="0" indent="0">
              <a:buNone/>
            </a:pPr>
            <a:r>
              <a:rPr lang="en-US" dirty="0" smtClean="0"/>
              <a:t>          Handover</a:t>
            </a:r>
            <a:endParaRPr lang="en-US" dirty="0"/>
          </a:p>
          <a:p>
            <a:pPr marL="0" indent="0">
              <a:buNone/>
            </a:pPr>
            <a:r>
              <a:rPr lang="en-US" dirty="0" smtClean="0"/>
              <a:t>          Location </a:t>
            </a:r>
            <a:r>
              <a:rPr lang="en-US" dirty="0"/>
              <a:t>Management</a:t>
            </a:r>
          </a:p>
          <a:p>
            <a:r>
              <a:rPr lang="en-US" dirty="0"/>
              <a:t>Data Session Procedures</a:t>
            </a:r>
          </a:p>
          <a:p>
            <a:pPr marL="0" indent="0">
              <a:buNone/>
            </a:pPr>
            <a:r>
              <a:rPr lang="en-US" dirty="0" smtClean="0"/>
              <a:t>          Permanent </a:t>
            </a:r>
            <a:r>
              <a:rPr lang="en-US" dirty="0"/>
              <a:t>Bearer</a:t>
            </a:r>
          </a:p>
          <a:p>
            <a:pPr marL="0" indent="0">
              <a:buNone/>
            </a:pPr>
            <a:r>
              <a:rPr lang="en-US" dirty="0" smtClean="0"/>
              <a:t>          </a:t>
            </a:r>
            <a:r>
              <a:rPr lang="en-US" dirty="0" err="1" smtClean="0"/>
              <a:t>QoS</a:t>
            </a:r>
            <a:endParaRPr lang="en-US" dirty="0" smtClean="0"/>
          </a:p>
          <a:p>
            <a:endParaRPr lang="en-US" dirty="0"/>
          </a:p>
          <a:p>
            <a:pPr marL="0" indent="0">
              <a:buNone/>
            </a:pPr>
            <a:r>
              <a:rPr lang="en-US" sz="2500" b="1" dirty="0">
                <a:solidFill>
                  <a:schemeClr val="accent1"/>
                </a:solidFill>
                <a:hlinkClick r:id="rId8" action="ppaction://hlinksldjump"/>
              </a:rPr>
              <a:t>Section 6 – Service Provision in LTE</a:t>
            </a:r>
            <a:endParaRPr lang="en-US" sz="2500" b="1" dirty="0">
              <a:solidFill>
                <a:schemeClr val="accent1"/>
              </a:solidFill>
            </a:endParaRPr>
          </a:p>
          <a:p>
            <a:r>
              <a:rPr lang="en-US" dirty="0"/>
              <a:t>Requirements for LTE Services</a:t>
            </a:r>
          </a:p>
          <a:p>
            <a:r>
              <a:rPr lang="en-US" dirty="0"/>
              <a:t>IP Multimedia Sub-System (IMS)</a:t>
            </a:r>
          </a:p>
          <a:p>
            <a:r>
              <a:rPr lang="en-US" dirty="0"/>
              <a:t>VoIP and IMS</a:t>
            </a:r>
          </a:p>
          <a:p>
            <a:r>
              <a:rPr lang="en-US" dirty="0"/>
              <a:t>Voice and </a:t>
            </a:r>
            <a:r>
              <a:rPr lang="en-US" dirty="0" err="1"/>
              <a:t>VoLGA</a:t>
            </a:r>
            <a:r>
              <a:rPr lang="en-US" dirty="0"/>
              <a:t> in LTE</a:t>
            </a:r>
          </a:p>
        </p:txBody>
      </p:sp>
      <p:sp>
        <p:nvSpPr>
          <p:cNvPr id="5" name="Footer Placeholder 4"/>
          <p:cNvSpPr>
            <a:spLocks noGrp="1"/>
          </p:cNvSpPr>
          <p:nvPr>
            <p:ph type="ftr" sz="quarter" idx="11"/>
          </p:nvPr>
        </p:nvSpPr>
        <p:spPr>
          <a:xfrm>
            <a:off x="2357422" y="6383701"/>
            <a:ext cx="4786346" cy="260009"/>
          </a:xfrm>
        </p:spPr>
        <p:txBody>
          <a:bodyPr/>
          <a:lstStyle/>
          <a:p>
            <a:r>
              <a:rPr lang="en-US" dirty="0" smtClean="0">
                <a:solidFill>
                  <a:schemeClr val="tx1"/>
                </a:solidFill>
              </a:rPr>
              <a:t>Mohammad </a:t>
            </a:r>
            <a:r>
              <a:rPr lang="en-US" dirty="0" err="1" smtClean="0">
                <a:solidFill>
                  <a:schemeClr val="tx1"/>
                </a:solidFill>
              </a:rPr>
              <a:t>Rasoul</a:t>
            </a:r>
            <a:r>
              <a:rPr lang="en-US" dirty="0" smtClean="0">
                <a:solidFill>
                  <a:schemeClr val="tx1"/>
                </a:solidFill>
              </a:rPr>
              <a:t> </a:t>
            </a:r>
            <a:r>
              <a:rPr lang="en-US" dirty="0" err="1" smtClean="0">
                <a:solidFill>
                  <a:schemeClr val="tx1"/>
                </a:solidFill>
              </a:rPr>
              <a:t>Tanhatalab</a:t>
            </a:r>
            <a:r>
              <a:rPr lang="en-US" dirty="0" smtClean="0">
                <a:solidFill>
                  <a:schemeClr val="tx1"/>
                </a:solidFill>
              </a:rPr>
              <a:t> (m_r_tanha@yahoo.com)</a:t>
            </a:r>
            <a:endParaRPr lang="en-US" dirty="0">
              <a:solidFill>
                <a:schemeClr val="tx1"/>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pPr/>
              <a:t>2</a:t>
            </a:fld>
            <a:endParaRPr lang="en-U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SC-FDMA Compared to ordinary OFDM</a:t>
            </a:r>
            <a:endParaRPr lang="en-US" dirty="0"/>
          </a:p>
        </p:txBody>
      </p:sp>
      <p:pic>
        <p:nvPicPr>
          <p:cNvPr id="4" name="Content Placeholder 3"/>
          <p:cNvPicPr>
            <a:picLocks noGrp="1" noChangeAspect="1"/>
          </p:cNvPicPr>
          <p:nvPr>
            <p:ph idx="1"/>
          </p:nvPr>
        </p:nvPicPr>
        <p:blipFill>
          <a:blip r:embed="rId2"/>
          <a:stretch>
            <a:fillRect/>
          </a:stretch>
        </p:blipFill>
        <p:spPr>
          <a:xfrm>
            <a:off x="986286" y="2425119"/>
            <a:ext cx="7171428" cy="3409524"/>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20</a:t>
            </a:fld>
            <a:endParaRPr lang="en-US"/>
          </a:p>
        </p:txBody>
      </p:sp>
    </p:spTree>
    <p:extLst>
      <p:ext uri="{BB962C8B-B14F-4D97-AF65-F5344CB8AC3E}">
        <p14:creationId xmlns:p14="http://schemas.microsoft.com/office/powerpoint/2010/main" val="21147671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780288"/>
          </a:xfrm>
        </p:spPr>
        <p:txBody>
          <a:bodyPr>
            <a:normAutofit/>
          </a:bodyPr>
          <a:lstStyle/>
          <a:p>
            <a:pPr algn="ctr"/>
            <a:r>
              <a:rPr lang="en-US" sz="4000" dirty="0" smtClean="0">
                <a:solidFill>
                  <a:srgbClr val="FF0000"/>
                </a:solidFill>
                <a:latin typeface="Times New Roman" pitchFamily="18" charset="0"/>
                <a:cs typeface="Times New Roman" pitchFamily="18" charset="0"/>
              </a:rPr>
              <a:t>Comparing LTE, </a:t>
            </a:r>
            <a:r>
              <a:rPr lang="en-US" sz="4000" dirty="0" err="1" smtClean="0">
                <a:solidFill>
                  <a:srgbClr val="FF0000"/>
                </a:solidFill>
                <a:latin typeface="Times New Roman" pitchFamily="18" charset="0"/>
                <a:cs typeface="Times New Roman" pitchFamily="18" charset="0"/>
              </a:rPr>
              <a:t>WiMAX</a:t>
            </a:r>
            <a:r>
              <a:rPr lang="en-US" sz="4000" dirty="0" smtClean="0">
                <a:solidFill>
                  <a:srgbClr val="FF0000"/>
                </a:solidFill>
                <a:latin typeface="Times New Roman" pitchFamily="18" charset="0"/>
                <a:cs typeface="Times New Roman" pitchFamily="18" charset="0"/>
              </a:rPr>
              <a:t>, UMB</a:t>
            </a:r>
            <a:endParaRPr lang="en-US" sz="4000" dirty="0">
              <a:solidFill>
                <a:srgbClr val="FF0000"/>
              </a:solidFill>
              <a:latin typeface="Times New Roman" pitchFamily="18" charset="0"/>
              <a:cs typeface="Times New Roman" pitchFamily="18" charset="0"/>
            </a:endParaRPr>
          </a:p>
        </p:txBody>
      </p:sp>
      <p:pic>
        <p:nvPicPr>
          <p:cNvPr id="1026" name="Picture 2"/>
          <p:cNvPicPr>
            <a:picLocks noGrp="1" noChangeAspect="1" noChangeArrowheads="1"/>
          </p:cNvPicPr>
          <p:nvPr>
            <p:ph idx="1"/>
          </p:nvPr>
        </p:nvPicPr>
        <p:blipFill>
          <a:blip r:embed="rId2"/>
          <a:srcRect/>
          <a:stretch>
            <a:fillRect/>
          </a:stretch>
        </p:blipFill>
        <p:spPr bwMode="auto">
          <a:xfrm>
            <a:off x="751070" y="1643050"/>
            <a:ext cx="7750020" cy="4614882"/>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21</a:t>
            </a:fld>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933956"/>
            <a:ext cx="3771322" cy="1389888"/>
          </a:xfrm>
        </p:spPr>
        <p:txBody>
          <a:bodyPr/>
          <a:lstStyle/>
          <a:p>
            <a:r>
              <a:rPr lang="en-US" i="1" dirty="0"/>
              <a:t>LTE </a:t>
            </a:r>
            <a:r>
              <a:rPr lang="en-US" i="1" dirty="0" smtClean="0"/>
              <a:t>UE states</a:t>
            </a:r>
            <a:endParaRPr lang="en-US" dirty="0"/>
          </a:p>
        </p:txBody>
      </p:sp>
      <p:pic>
        <p:nvPicPr>
          <p:cNvPr id="4" name="Content Placeholder 3"/>
          <p:cNvPicPr>
            <a:picLocks noGrp="1" noChangeAspect="1"/>
          </p:cNvPicPr>
          <p:nvPr>
            <p:ph idx="1"/>
          </p:nvPr>
        </p:nvPicPr>
        <p:blipFill>
          <a:blip r:embed="rId2"/>
          <a:stretch>
            <a:fillRect/>
          </a:stretch>
        </p:blipFill>
        <p:spPr>
          <a:xfrm>
            <a:off x="4228522" y="785794"/>
            <a:ext cx="4787575" cy="3124200"/>
          </a:xfrm>
          <a:prstGeom prst="rect">
            <a:avLst/>
          </a:prstGeom>
        </p:spPr>
      </p:pic>
      <p:pic>
        <p:nvPicPr>
          <p:cNvPr id="5" name="Picture 4"/>
          <p:cNvPicPr>
            <a:picLocks noChangeAspect="1"/>
          </p:cNvPicPr>
          <p:nvPr/>
        </p:nvPicPr>
        <p:blipFill>
          <a:blip r:embed="rId3"/>
          <a:stretch>
            <a:fillRect/>
          </a:stretch>
        </p:blipFill>
        <p:spPr>
          <a:xfrm>
            <a:off x="500034" y="4000504"/>
            <a:ext cx="6128716" cy="2257228"/>
          </a:xfrm>
          <a:prstGeom prst="rect">
            <a:avLst/>
          </a:prstGeom>
        </p:spPr>
      </p:pic>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22</a:t>
            </a:fld>
            <a:endParaRPr lang="en-US"/>
          </a:p>
        </p:txBody>
      </p:sp>
    </p:spTree>
    <p:extLst>
      <p:ext uri="{BB962C8B-B14F-4D97-AF65-F5344CB8AC3E}">
        <p14:creationId xmlns:p14="http://schemas.microsoft.com/office/powerpoint/2010/main" val="74860079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04088"/>
          </a:xfrm>
        </p:spPr>
        <p:txBody>
          <a:bodyPr>
            <a:normAutofit fontScale="90000"/>
          </a:bodyPr>
          <a:lstStyle/>
          <a:p>
            <a:pPr algn="ctr"/>
            <a:r>
              <a:rPr lang="en-US" dirty="0" smtClean="0"/>
              <a:t>RRC States</a:t>
            </a:r>
            <a:endParaRPr lang="en-US" dirty="0"/>
          </a:p>
        </p:txBody>
      </p:sp>
      <p:sp>
        <p:nvSpPr>
          <p:cNvPr id="3" name="Content Placeholder 2"/>
          <p:cNvSpPr>
            <a:spLocks noGrp="1"/>
          </p:cNvSpPr>
          <p:nvPr>
            <p:ph idx="1"/>
          </p:nvPr>
        </p:nvSpPr>
        <p:spPr>
          <a:xfrm>
            <a:off x="457200" y="1447800"/>
            <a:ext cx="8229600" cy="4876800"/>
          </a:xfrm>
        </p:spPr>
        <p:txBody>
          <a:bodyPr>
            <a:normAutofit fontScale="62500" lnSpcReduction="20000"/>
          </a:bodyPr>
          <a:lstStyle/>
          <a:p>
            <a:pPr marL="0" indent="0">
              <a:buNone/>
            </a:pPr>
            <a:r>
              <a:rPr lang="en-US" b="1" dirty="0"/>
              <a:t>RRC IDLE state UE can </a:t>
            </a:r>
            <a:endParaRPr lang="en-US" dirty="0"/>
          </a:p>
          <a:p>
            <a:r>
              <a:rPr lang="en-US" dirty="0"/>
              <a:t>Receive broadcast/multicast data</a:t>
            </a:r>
          </a:p>
          <a:p>
            <a:r>
              <a:rPr lang="en-US" dirty="0"/>
              <a:t>Monitors a paging channel to detect incoming calls</a:t>
            </a:r>
          </a:p>
          <a:p>
            <a:r>
              <a:rPr lang="en-US" dirty="0"/>
              <a:t>Performs neighbor cell measurements</a:t>
            </a:r>
          </a:p>
          <a:p>
            <a:r>
              <a:rPr lang="en-US" dirty="0"/>
              <a:t>Cell selection/reselection</a:t>
            </a:r>
          </a:p>
          <a:p>
            <a:r>
              <a:rPr lang="en-US" dirty="0"/>
              <a:t>Acquires system information</a:t>
            </a:r>
          </a:p>
          <a:p>
            <a:r>
              <a:rPr lang="en-US" dirty="0"/>
              <a:t>Specific DRX (discontinuous reception) cycle may be configured by upper layers to enable UE power savings</a:t>
            </a:r>
          </a:p>
          <a:p>
            <a:r>
              <a:rPr lang="en-US" dirty="0"/>
              <a:t>Mobility is controlled by the UE in the RRC IDLE </a:t>
            </a:r>
            <a:r>
              <a:rPr lang="en-US" dirty="0" smtClean="0"/>
              <a:t>state</a:t>
            </a:r>
          </a:p>
          <a:p>
            <a:pPr lvl="0">
              <a:buFont typeface="Wingdings" panose="05000000000000000000" pitchFamily="2" charset="2"/>
              <a:buChar char="ü"/>
            </a:pPr>
            <a:endParaRPr lang="en-US" dirty="0"/>
          </a:p>
          <a:p>
            <a:pPr marL="0" indent="0">
              <a:buNone/>
            </a:pPr>
            <a:r>
              <a:rPr lang="en-US" b="1" dirty="0"/>
              <a:t>RRC CONNECTED state</a:t>
            </a:r>
            <a:endParaRPr lang="en-US" dirty="0"/>
          </a:p>
          <a:p>
            <a:pPr lvl="0"/>
            <a:r>
              <a:rPr lang="en-US" dirty="0"/>
              <a:t>The transfer of unicast data to/from UE</a:t>
            </a:r>
          </a:p>
          <a:p>
            <a:pPr lvl="0"/>
            <a:r>
              <a:rPr lang="en-US" dirty="0"/>
              <a:t>The transfer of broadcast/multicast data to UE</a:t>
            </a:r>
          </a:p>
          <a:p>
            <a:pPr lvl="0"/>
            <a:r>
              <a:rPr lang="en-US" dirty="0"/>
              <a:t>The UE may be configured with a UE specific DRX/DTX (discontinuous transmission)</a:t>
            </a:r>
          </a:p>
          <a:p>
            <a:pPr lvl="0"/>
            <a:r>
              <a:rPr lang="en-US" dirty="0"/>
              <a:t>UE monitors control channels associated with the shared data channel to determine if data is scheduled for it</a:t>
            </a:r>
          </a:p>
          <a:p>
            <a:pPr lvl="0"/>
            <a:r>
              <a:rPr lang="en-US" dirty="0"/>
              <a:t>Provides channel quality feedback information</a:t>
            </a:r>
          </a:p>
          <a:p>
            <a:pPr lvl="0"/>
            <a:r>
              <a:rPr lang="en-US" dirty="0"/>
              <a:t>Performs neighbor cell measurements and measurement reporting</a:t>
            </a:r>
          </a:p>
          <a:p>
            <a:pPr lvl="0"/>
            <a:r>
              <a:rPr lang="en-US" dirty="0"/>
              <a:t>Acquires system information</a:t>
            </a:r>
          </a:p>
          <a:p>
            <a:pPr lvl="0"/>
            <a:r>
              <a:rPr lang="en-US" dirty="0"/>
              <a:t>The mobility is controlled by the network in this state.</a:t>
            </a:r>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23</a:t>
            </a:fld>
            <a:endParaRPr lang="en-US"/>
          </a:p>
        </p:txBody>
      </p:sp>
    </p:spTree>
    <p:extLst>
      <p:ext uri="{BB962C8B-B14F-4D97-AF65-F5344CB8AC3E}">
        <p14:creationId xmlns:p14="http://schemas.microsoft.com/office/powerpoint/2010/main" val="67820367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UE categories</a:t>
            </a:r>
            <a:endParaRPr lang="en-US" dirty="0"/>
          </a:p>
        </p:txBody>
      </p:sp>
      <p:pic>
        <p:nvPicPr>
          <p:cNvPr id="3074" name="Picture 2"/>
          <p:cNvPicPr>
            <a:picLocks noGrp="1" noChangeAspect="1" noChangeArrowheads="1"/>
          </p:cNvPicPr>
          <p:nvPr>
            <p:ph idx="1"/>
          </p:nvPr>
        </p:nvPicPr>
        <p:blipFill>
          <a:blip r:embed="rId2"/>
          <a:srcRect/>
          <a:stretch>
            <a:fillRect/>
          </a:stretch>
        </p:blipFill>
        <p:spPr bwMode="auto">
          <a:xfrm>
            <a:off x="1248190" y="2615595"/>
            <a:ext cx="6647620" cy="3028572"/>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24</a:t>
            </a:fld>
            <a:endParaRPr lang="en-US"/>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800"/>
            <a:ext cx="8229600" cy="1143000"/>
          </a:xfrm>
        </p:spPr>
        <p:txBody>
          <a:bodyPr>
            <a:normAutofit/>
          </a:bodyPr>
          <a:lstStyle/>
          <a:p>
            <a:pPr algn="ctr"/>
            <a:r>
              <a:rPr lang="en-US" sz="3200" b="1" dirty="0"/>
              <a:t>Sample of devices that might include an LTE chipset</a:t>
            </a:r>
          </a:p>
        </p:txBody>
      </p:sp>
      <p:pic>
        <p:nvPicPr>
          <p:cNvPr id="4" name="Content Placeholder 3"/>
          <p:cNvPicPr>
            <a:picLocks noGrp="1" noChangeAspect="1"/>
          </p:cNvPicPr>
          <p:nvPr>
            <p:ph idx="1"/>
          </p:nvPr>
        </p:nvPicPr>
        <p:blipFill>
          <a:blip r:embed="rId2"/>
          <a:stretch>
            <a:fillRect/>
          </a:stretch>
        </p:blipFill>
        <p:spPr>
          <a:xfrm>
            <a:off x="2367238" y="2763215"/>
            <a:ext cx="4409524" cy="2733333"/>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Tree>
    <p:extLst>
      <p:ext uri="{BB962C8B-B14F-4D97-AF65-F5344CB8AC3E}">
        <p14:creationId xmlns:p14="http://schemas.microsoft.com/office/powerpoint/2010/main" val="14429506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51520" y="1850520"/>
            <a:ext cx="8636496" cy="1362456"/>
          </a:xfrm>
        </p:spPr>
        <p:txBody>
          <a:bodyPr>
            <a:normAutofit fontScale="90000"/>
          </a:bodyPr>
          <a:lstStyle/>
          <a:p>
            <a:r>
              <a:rPr lang="en-US" sz="8800" dirty="0">
                <a:solidFill>
                  <a:schemeClr val="accent1"/>
                </a:solidFill>
              </a:rPr>
              <a:t>Section 2 </a:t>
            </a:r>
            <a:br>
              <a:rPr lang="en-US" sz="8800" dirty="0">
                <a:solidFill>
                  <a:schemeClr val="accent1"/>
                </a:solidFill>
              </a:rPr>
            </a:br>
            <a:r>
              <a:rPr lang="en-US" sz="8800" dirty="0" smtClean="0">
                <a:solidFill>
                  <a:schemeClr val="accent1"/>
                </a:solidFill>
              </a:rPr>
              <a:t> </a:t>
            </a:r>
            <a:r>
              <a:rPr lang="en-US" sz="8800" dirty="0">
                <a:solidFill>
                  <a:schemeClr val="accent1"/>
                </a:solidFill>
              </a:rPr>
              <a:t>Service Architecture</a:t>
            </a:r>
          </a:p>
        </p:txBody>
      </p:sp>
      <p:sp>
        <p:nvSpPr>
          <p:cNvPr id="2" name="Text Placeholder 1"/>
          <p:cNvSpPr>
            <a:spLocks noGrp="1"/>
          </p:cNvSpPr>
          <p:nvPr>
            <p:ph type="body" idx="1"/>
          </p:nvPr>
        </p:nvSpPr>
        <p:spPr>
          <a:xfrm>
            <a:off x="539552" y="3356992"/>
            <a:ext cx="7763200" cy="1800200"/>
          </a:xfrm>
        </p:spPr>
        <p:txBody>
          <a:bodyPr>
            <a:noAutofit/>
          </a:bodyPr>
          <a:lstStyle/>
          <a:p>
            <a:pPr marL="285750" indent="-285750">
              <a:buFont typeface="Arial" panose="020B0604020202020204" pitchFamily="34" charset="0"/>
              <a:buChar char="•"/>
            </a:pPr>
            <a:r>
              <a:rPr lang="en-US" sz="1600" dirty="0" smtClean="0">
                <a:solidFill>
                  <a:schemeClr val="bg1"/>
                </a:solidFill>
              </a:rPr>
              <a:t>Evolution </a:t>
            </a:r>
            <a:r>
              <a:rPr lang="en-US" sz="1600" dirty="0">
                <a:solidFill>
                  <a:schemeClr val="bg1"/>
                </a:solidFill>
              </a:rPr>
              <a:t>(SAE)</a:t>
            </a:r>
          </a:p>
          <a:p>
            <a:pPr marL="285750" indent="-285750">
              <a:buFont typeface="Arial" panose="020B0604020202020204" pitchFamily="34" charset="0"/>
              <a:buChar char="•"/>
            </a:pPr>
            <a:r>
              <a:rPr lang="en-US" sz="1600" dirty="0">
                <a:solidFill>
                  <a:schemeClr val="bg1"/>
                </a:solidFill>
              </a:rPr>
              <a:t>Basic Network Architecture</a:t>
            </a:r>
          </a:p>
          <a:p>
            <a:pPr marL="285750" indent="-285750">
              <a:buFont typeface="Arial" panose="020B0604020202020204" pitchFamily="34" charset="0"/>
              <a:buChar char="•"/>
            </a:pPr>
            <a:r>
              <a:rPr lang="en-US" sz="1600" dirty="0">
                <a:solidFill>
                  <a:schemeClr val="bg1"/>
                </a:solidFill>
              </a:rPr>
              <a:t>Network Node Functions</a:t>
            </a:r>
          </a:p>
          <a:p>
            <a:pPr marL="925830" lvl="1" indent="-285750">
              <a:buFont typeface="Arial" panose="020B0604020202020204" pitchFamily="34" charset="0"/>
              <a:buChar char="•"/>
            </a:pPr>
            <a:r>
              <a:rPr lang="en-US" sz="1600" dirty="0">
                <a:solidFill>
                  <a:schemeClr val="bg1"/>
                </a:solidFill>
              </a:rPr>
              <a:t>    </a:t>
            </a:r>
            <a:r>
              <a:rPr lang="en-US" sz="1600" dirty="0" smtClean="0">
                <a:solidFill>
                  <a:schemeClr val="bg1"/>
                </a:solidFill>
              </a:rPr>
              <a:t>                </a:t>
            </a:r>
            <a:r>
              <a:rPr lang="en-US" sz="1600" dirty="0" err="1">
                <a:solidFill>
                  <a:schemeClr val="bg1"/>
                </a:solidFill>
              </a:rPr>
              <a:t>eNB</a:t>
            </a:r>
            <a:r>
              <a:rPr lang="en-US" sz="1600" dirty="0">
                <a:solidFill>
                  <a:schemeClr val="bg1"/>
                </a:solidFill>
              </a:rPr>
              <a:t>, MME, S-GW, P-GW</a:t>
            </a:r>
          </a:p>
          <a:p>
            <a:pPr marL="285750" indent="-285750">
              <a:buFont typeface="Arial" panose="020B0604020202020204" pitchFamily="34" charset="0"/>
              <a:buChar char="•"/>
            </a:pPr>
            <a:r>
              <a:rPr lang="en-US" sz="1600" dirty="0">
                <a:solidFill>
                  <a:schemeClr val="bg1"/>
                </a:solidFill>
              </a:rPr>
              <a:t>SAE Interfaces</a:t>
            </a:r>
          </a:p>
          <a:p>
            <a:pPr marL="925830" lvl="1" indent="-285750">
              <a:buFont typeface="Arial" panose="020B0604020202020204" pitchFamily="34" charset="0"/>
              <a:buChar char="•"/>
            </a:pPr>
            <a:r>
              <a:rPr lang="en-US" sz="1600" dirty="0">
                <a:solidFill>
                  <a:schemeClr val="bg1"/>
                </a:solidFill>
              </a:rPr>
              <a:t>                   S1-U, S1-MME, X2</a:t>
            </a:r>
          </a:p>
          <a:p>
            <a:pPr marL="285750" indent="-285750">
              <a:buFont typeface="Arial" panose="020B0604020202020204" pitchFamily="34" charset="0"/>
              <a:buChar char="•"/>
            </a:pPr>
            <a:r>
              <a:rPr lang="en-US" sz="1600" dirty="0">
                <a:solidFill>
                  <a:schemeClr val="bg1"/>
                </a:solidFill>
              </a:rPr>
              <a:t>Inter-Working Architectures</a:t>
            </a:r>
          </a:p>
          <a:p>
            <a:pPr marL="925830" lvl="1" indent="-285750">
              <a:buFont typeface="Arial" panose="020B0604020202020204" pitchFamily="34" charset="0"/>
              <a:buChar char="•"/>
            </a:pPr>
            <a:r>
              <a:rPr lang="en-US" sz="1600" dirty="0">
                <a:solidFill>
                  <a:schemeClr val="bg1"/>
                </a:solidFill>
              </a:rPr>
              <a:t>                    Trusted Access</a:t>
            </a:r>
          </a:p>
          <a:p>
            <a:pPr marL="925830" lvl="1" indent="-285750">
              <a:buFont typeface="Arial" panose="020B0604020202020204" pitchFamily="34" charset="0"/>
              <a:buChar char="•"/>
            </a:pPr>
            <a:r>
              <a:rPr lang="en-US" sz="1600" dirty="0">
                <a:solidFill>
                  <a:schemeClr val="bg1"/>
                </a:solidFill>
              </a:rPr>
              <a:t>                     Non-Trusted Access</a:t>
            </a:r>
          </a:p>
          <a:p>
            <a:pPr marL="285750" indent="-285750">
              <a:buFont typeface="Arial" panose="020B0604020202020204" pitchFamily="34" charset="0"/>
              <a:buChar char="•"/>
            </a:pPr>
            <a:r>
              <a:rPr lang="en-US" sz="1600" dirty="0">
                <a:solidFill>
                  <a:schemeClr val="bg1"/>
                </a:solidFill>
              </a:rPr>
              <a:t>3GPP inter-working</a:t>
            </a:r>
          </a:p>
          <a:p>
            <a:pPr marL="285750" indent="-285750">
              <a:buFont typeface="Arial" panose="020B0604020202020204" pitchFamily="34" charset="0"/>
              <a:buChar char="•"/>
            </a:pPr>
            <a:endParaRPr lang="en-US" sz="1600" dirty="0">
              <a:solidFill>
                <a:schemeClr val="bg1"/>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pPr/>
              <a:t>26</a:t>
            </a:fld>
            <a:endParaRPr lang="en-US"/>
          </a:p>
        </p:txBody>
      </p:sp>
    </p:spTree>
    <p:extLst>
      <p:ext uri="{BB962C8B-B14F-4D97-AF65-F5344CB8AC3E}">
        <p14:creationId xmlns:p14="http://schemas.microsoft.com/office/powerpoint/2010/main" val="242625154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t>Simplified Network Architecture</a:t>
            </a:r>
            <a:endParaRPr lang="en-US" dirty="0"/>
          </a:p>
        </p:txBody>
      </p:sp>
      <p:pic>
        <p:nvPicPr>
          <p:cNvPr id="4" name="Content Placeholder 3"/>
          <p:cNvPicPr>
            <a:picLocks noGrp="1" noChangeAspect="1"/>
          </p:cNvPicPr>
          <p:nvPr>
            <p:ph idx="1"/>
          </p:nvPr>
        </p:nvPicPr>
        <p:blipFill>
          <a:blip r:embed="rId2"/>
          <a:stretch>
            <a:fillRect/>
          </a:stretch>
        </p:blipFill>
        <p:spPr>
          <a:xfrm>
            <a:off x="1204914" y="1828891"/>
            <a:ext cx="6867548" cy="4411625"/>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27</a:t>
            </a:fld>
            <a:endParaRPr lang="en-US"/>
          </a:p>
        </p:txBody>
      </p:sp>
    </p:spTree>
    <p:extLst>
      <p:ext uri="{BB962C8B-B14F-4D97-AF65-F5344CB8AC3E}">
        <p14:creationId xmlns:p14="http://schemas.microsoft.com/office/powerpoint/2010/main" val="212596709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Different 3GPP releases</a:t>
            </a:r>
            <a:endParaRPr lang="en-US" dirty="0"/>
          </a:p>
        </p:txBody>
      </p:sp>
      <p:pic>
        <p:nvPicPr>
          <p:cNvPr id="4" name="Content Placeholder 3"/>
          <p:cNvPicPr>
            <a:picLocks noGrp="1" noChangeAspect="1"/>
          </p:cNvPicPr>
          <p:nvPr>
            <p:ph idx="1"/>
          </p:nvPr>
        </p:nvPicPr>
        <p:blipFill>
          <a:blip r:embed="rId2"/>
          <a:stretch>
            <a:fillRect/>
          </a:stretch>
        </p:blipFill>
        <p:spPr>
          <a:xfrm>
            <a:off x="1752600" y="2590800"/>
            <a:ext cx="5228943" cy="3364615"/>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28</a:t>
            </a:fld>
            <a:endParaRPr lang="en-US"/>
          </a:p>
        </p:txBody>
      </p:sp>
    </p:spTree>
    <p:extLst>
      <p:ext uri="{BB962C8B-B14F-4D97-AF65-F5344CB8AC3E}">
        <p14:creationId xmlns:p14="http://schemas.microsoft.com/office/powerpoint/2010/main" val="52284239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229600" cy="846980"/>
          </a:xfrm>
        </p:spPr>
        <p:txBody>
          <a:bodyPr/>
          <a:lstStyle/>
          <a:p>
            <a:pPr algn="ctr"/>
            <a:r>
              <a:rPr lang="en-US" dirty="0" smtClean="0"/>
              <a:t>EPS</a:t>
            </a:r>
            <a:endParaRPr lang="en-US" dirty="0"/>
          </a:p>
        </p:txBody>
      </p:sp>
      <p:pic>
        <p:nvPicPr>
          <p:cNvPr id="28674" name="Picture 2"/>
          <p:cNvPicPr>
            <a:picLocks noGrp="1" noChangeAspect="1" noChangeArrowheads="1"/>
          </p:cNvPicPr>
          <p:nvPr>
            <p:ph idx="1"/>
          </p:nvPr>
        </p:nvPicPr>
        <p:blipFill>
          <a:blip r:embed="rId2"/>
          <a:srcRect/>
          <a:stretch>
            <a:fillRect/>
          </a:stretch>
        </p:blipFill>
        <p:spPr bwMode="auto">
          <a:xfrm>
            <a:off x="2916501" y="1714488"/>
            <a:ext cx="3310998" cy="4389437"/>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29</a:t>
            </a:fld>
            <a:endParaRPr lang="en-US"/>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530352" y="2354576"/>
            <a:ext cx="7772400" cy="1362456"/>
          </a:xfrm>
        </p:spPr>
        <p:txBody>
          <a:bodyPr/>
          <a:lstStyle/>
          <a:p>
            <a:pPr marL="0" indent="0"/>
            <a:r>
              <a:rPr lang="en-US" dirty="0">
                <a:solidFill>
                  <a:schemeClr val="accent1"/>
                </a:solidFill>
              </a:rPr>
              <a:t>Section 1 </a:t>
            </a:r>
            <a:r>
              <a:rPr lang="en-US" dirty="0" smtClean="0">
                <a:solidFill>
                  <a:schemeClr val="accent1"/>
                </a:solidFill>
              </a:rPr>
              <a:t/>
            </a:r>
            <a:br>
              <a:rPr lang="en-US" dirty="0" smtClean="0">
                <a:solidFill>
                  <a:schemeClr val="accent1"/>
                </a:solidFill>
              </a:rPr>
            </a:br>
            <a:r>
              <a:rPr lang="en-US" dirty="0">
                <a:solidFill>
                  <a:schemeClr val="accent1"/>
                </a:solidFill>
              </a:rPr>
              <a:t> </a:t>
            </a:r>
            <a:r>
              <a:rPr lang="en-US" dirty="0" smtClean="0">
                <a:solidFill>
                  <a:schemeClr val="accent1"/>
                </a:solidFill>
              </a:rPr>
              <a:t>       </a:t>
            </a:r>
            <a:r>
              <a:rPr lang="en-US" dirty="0">
                <a:solidFill>
                  <a:schemeClr val="accent1"/>
                </a:solidFill>
              </a:rPr>
              <a:t>Introduction to </a:t>
            </a:r>
            <a:r>
              <a:rPr lang="en-US" dirty="0" smtClean="0">
                <a:solidFill>
                  <a:schemeClr val="accent1"/>
                </a:solidFill>
              </a:rPr>
              <a:t>LTE</a:t>
            </a:r>
            <a:endParaRPr lang="en-US" dirty="0"/>
          </a:p>
        </p:txBody>
      </p:sp>
      <p:sp>
        <p:nvSpPr>
          <p:cNvPr id="7" name="Text Placeholder 6"/>
          <p:cNvSpPr>
            <a:spLocks noGrp="1"/>
          </p:cNvSpPr>
          <p:nvPr>
            <p:ph type="body" idx="1"/>
          </p:nvPr>
        </p:nvSpPr>
        <p:spPr>
          <a:xfrm>
            <a:off x="530352" y="4223544"/>
            <a:ext cx="7772400" cy="1509712"/>
          </a:xfrm>
        </p:spPr>
        <p:txBody>
          <a:bodyPr>
            <a:normAutofit fontScale="85000" lnSpcReduction="20000"/>
          </a:bodyPr>
          <a:lstStyle/>
          <a:p>
            <a:pPr marL="342900" indent="-342900">
              <a:buFont typeface="Arial" panose="020B0604020202020204" pitchFamily="34" charset="0"/>
              <a:buChar char="•"/>
            </a:pPr>
            <a:r>
              <a:rPr lang="en-US" dirty="0">
                <a:solidFill>
                  <a:schemeClr val="bg1"/>
                </a:solidFill>
              </a:rPr>
              <a:t>Evolution of Mobile </a:t>
            </a:r>
            <a:r>
              <a:rPr lang="en-US" dirty="0" smtClean="0">
                <a:solidFill>
                  <a:schemeClr val="bg1"/>
                </a:solidFill>
              </a:rPr>
              <a:t>Broadband</a:t>
            </a:r>
          </a:p>
          <a:p>
            <a:pPr marL="342900" indent="-342900">
              <a:buFont typeface="Arial" panose="020B0604020202020204" pitchFamily="34" charset="0"/>
              <a:buChar char="•"/>
            </a:pPr>
            <a:r>
              <a:rPr lang="en-US" dirty="0" smtClean="0">
                <a:solidFill>
                  <a:schemeClr val="bg1"/>
                </a:solidFill>
              </a:rPr>
              <a:t>LTE </a:t>
            </a:r>
            <a:r>
              <a:rPr lang="en-US" dirty="0">
                <a:solidFill>
                  <a:schemeClr val="bg1"/>
                </a:solidFill>
              </a:rPr>
              <a:t>Capabilities and </a:t>
            </a:r>
            <a:r>
              <a:rPr lang="en-US" dirty="0" smtClean="0">
                <a:solidFill>
                  <a:schemeClr val="bg1"/>
                </a:solidFill>
              </a:rPr>
              <a:t>Services</a:t>
            </a:r>
          </a:p>
          <a:p>
            <a:pPr marL="342900" indent="-342900">
              <a:buFont typeface="Arial" panose="020B0604020202020204" pitchFamily="34" charset="0"/>
              <a:buChar char="•"/>
            </a:pPr>
            <a:r>
              <a:rPr lang="en-US" dirty="0" smtClean="0">
                <a:solidFill>
                  <a:schemeClr val="bg1"/>
                </a:solidFill>
              </a:rPr>
              <a:t>Comparison </a:t>
            </a:r>
            <a:r>
              <a:rPr lang="en-US" dirty="0">
                <a:solidFill>
                  <a:schemeClr val="bg1"/>
                </a:solidFill>
              </a:rPr>
              <a:t>of Mobile </a:t>
            </a:r>
            <a:r>
              <a:rPr lang="en-US" dirty="0" smtClean="0">
                <a:solidFill>
                  <a:schemeClr val="bg1"/>
                </a:solidFill>
              </a:rPr>
              <a:t>Broadband</a:t>
            </a:r>
          </a:p>
          <a:p>
            <a:pPr marL="342900" indent="-342900">
              <a:buFont typeface="Arial" panose="020B0604020202020204" pitchFamily="34" charset="0"/>
              <a:buChar char="•"/>
            </a:pPr>
            <a:r>
              <a:rPr lang="en-US" dirty="0" smtClean="0">
                <a:solidFill>
                  <a:schemeClr val="bg1"/>
                </a:solidFill>
              </a:rPr>
              <a:t>LTE </a:t>
            </a:r>
            <a:r>
              <a:rPr lang="en-US" dirty="0">
                <a:solidFill>
                  <a:schemeClr val="bg1"/>
                </a:solidFill>
              </a:rPr>
              <a:t>Market Analysis</a:t>
            </a:r>
            <a:br>
              <a:rPr lang="en-US" dirty="0">
                <a:solidFill>
                  <a:schemeClr val="bg1"/>
                </a:solidFill>
              </a:rPr>
            </a:br>
            <a:endParaRPr lang="en-US" dirty="0">
              <a:solidFill>
                <a:schemeClr val="bg1"/>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a:t>
            </a:fld>
            <a:endParaRPr lang="en-US"/>
          </a:p>
        </p:txBody>
      </p:sp>
    </p:spTree>
    <p:extLst>
      <p:ext uri="{BB962C8B-B14F-4D97-AF65-F5344CB8AC3E}">
        <p14:creationId xmlns:p14="http://schemas.microsoft.com/office/powerpoint/2010/main" val="31962291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04088"/>
          </a:xfrm>
        </p:spPr>
        <p:txBody>
          <a:bodyPr>
            <a:normAutofit fontScale="90000"/>
          </a:bodyPr>
          <a:lstStyle/>
          <a:p>
            <a:pPr algn="ctr"/>
            <a:r>
              <a:rPr lang="en-US" dirty="0" smtClean="0"/>
              <a:t> EPS</a:t>
            </a:r>
            <a:endParaRPr lang="en-US" dirty="0"/>
          </a:p>
        </p:txBody>
      </p:sp>
      <p:pic>
        <p:nvPicPr>
          <p:cNvPr id="4098" name="Picture 2"/>
          <p:cNvPicPr>
            <a:picLocks noChangeAspect="1" noChangeArrowheads="1"/>
          </p:cNvPicPr>
          <p:nvPr/>
        </p:nvPicPr>
        <p:blipFill>
          <a:blip r:embed="rId2"/>
          <a:srcRect/>
          <a:stretch>
            <a:fillRect/>
          </a:stretch>
        </p:blipFill>
        <p:spPr bwMode="auto">
          <a:xfrm>
            <a:off x="2027756" y="1237487"/>
            <a:ext cx="5516043" cy="3620273"/>
          </a:xfrm>
          <a:prstGeom prst="rect">
            <a:avLst/>
          </a:prstGeom>
          <a:noFill/>
          <a:ln w="9525">
            <a:noFill/>
            <a:miter lim="800000"/>
            <a:headEnd/>
            <a:tailEnd/>
          </a:ln>
          <a:effectLst/>
        </p:spPr>
      </p:pic>
      <p:sp>
        <p:nvSpPr>
          <p:cNvPr id="6" name="Title 1"/>
          <p:cNvSpPr txBox="1">
            <a:spLocks/>
          </p:cNvSpPr>
          <p:nvPr/>
        </p:nvSpPr>
        <p:spPr>
          <a:xfrm>
            <a:off x="838200" y="5429264"/>
            <a:ext cx="8229600" cy="762000"/>
          </a:xfrm>
          <a:prstGeom prst="rect">
            <a:avLst/>
          </a:prstGeom>
        </p:spPr>
        <p:txBody>
          <a:bodyPr vert="horz" lIns="0" rIns="0" bIns="0" anchor="b">
            <a:noAutofit/>
          </a:bodyPr>
          <a:lstStyle>
            <a:lvl1pPr algn="l" rtl="0" eaLnBrk="1" latinLnBrk="0" hangingPunct="1">
              <a:spcBef>
                <a:spcPct val="0"/>
              </a:spcBef>
              <a:buNone/>
              <a:defRPr kumimoji="0" sz="5000" b="0" kern="1200">
                <a:ln>
                  <a:noFill/>
                </a:ln>
                <a:solidFill>
                  <a:schemeClr val="tx2"/>
                </a:solidFill>
                <a:effectLst/>
                <a:latin typeface="+mj-lt"/>
                <a:ea typeface="+mj-ea"/>
                <a:cs typeface="+mj-cs"/>
              </a:defRPr>
            </a:lvl1pPr>
          </a:lstStyle>
          <a:p>
            <a:r>
              <a:rPr lang="en-US" sz="1800" dirty="0" smtClean="0">
                <a:solidFill>
                  <a:srgbClr val="FF0000"/>
                </a:solidFill>
              </a:rPr>
              <a:t>Evolved Packet Core (EPC)</a:t>
            </a:r>
            <a:br>
              <a:rPr lang="en-US" sz="1800" dirty="0" smtClean="0">
                <a:solidFill>
                  <a:srgbClr val="FF0000"/>
                </a:solidFill>
              </a:rPr>
            </a:br>
            <a:r>
              <a:rPr lang="en-US" sz="1800" dirty="0" smtClean="0">
                <a:solidFill>
                  <a:srgbClr val="FF0000"/>
                </a:solidFill>
              </a:rPr>
              <a:t>                      o Serving Gateway (SGW)</a:t>
            </a:r>
            <a:br>
              <a:rPr lang="en-US" sz="1800" dirty="0" smtClean="0">
                <a:solidFill>
                  <a:srgbClr val="FF0000"/>
                </a:solidFill>
              </a:rPr>
            </a:br>
            <a:r>
              <a:rPr lang="en-US" sz="1800" dirty="0" smtClean="0">
                <a:solidFill>
                  <a:srgbClr val="FF0000"/>
                </a:solidFill>
              </a:rPr>
              <a:t>                      o Mobility Management Entity (MME)</a:t>
            </a:r>
            <a:br>
              <a:rPr lang="en-US" sz="1800" dirty="0" smtClean="0">
                <a:solidFill>
                  <a:srgbClr val="FF0000"/>
                </a:solidFill>
              </a:rPr>
            </a:br>
            <a:r>
              <a:rPr lang="en-US" sz="1800" dirty="0" smtClean="0">
                <a:solidFill>
                  <a:srgbClr val="FF0000"/>
                </a:solidFill>
              </a:rPr>
              <a:t>                      o Packet Data Network Gateway (PDN GW)</a:t>
            </a:r>
            <a:endParaRPr lang="en-US" sz="1800" dirty="0">
              <a:solidFill>
                <a:srgbClr val="FF0000"/>
              </a:solidFill>
            </a:endParaRPr>
          </a:p>
        </p:txBody>
      </p:sp>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30</a:t>
            </a:fld>
            <a:endParaRPr 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2"/>
          <p:cNvPicPr>
            <a:picLocks noGrp="1" noChangeAspect="1" noChangeArrowheads="1"/>
          </p:cNvPicPr>
          <p:nvPr>
            <p:ph idx="1"/>
          </p:nvPr>
        </p:nvPicPr>
        <p:blipFill>
          <a:blip r:embed="rId2"/>
          <a:srcRect/>
          <a:stretch>
            <a:fillRect/>
          </a:stretch>
        </p:blipFill>
        <p:spPr bwMode="auto">
          <a:xfrm>
            <a:off x="738187" y="2548731"/>
            <a:ext cx="7667625" cy="3162300"/>
          </a:xfrm>
          <a:prstGeom prst="rect">
            <a:avLst/>
          </a:prstGeom>
          <a:noFill/>
          <a:ln w="9525">
            <a:noFill/>
            <a:miter lim="800000"/>
            <a:headEnd/>
            <a:tailEnd/>
          </a:ln>
          <a:effectLst/>
        </p:spPr>
      </p:pic>
      <p:sp>
        <p:nvSpPr>
          <p:cNvPr id="3" name="Title 2"/>
          <p:cNvSpPr>
            <a:spLocks noGrp="1"/>
          </p:cNvSpPr>
          <p:nvPr>
            <p:ph type="title"/>
          </p:nvPr>
        </p:nvSpPr>
        <p:spPr/>
        <p:txBody>
          <a:bodyPr/>
          <a:lstStyle/>
          <a:p>
            <a:pPr algn="ctr"/>
            <a:r>
              <a:rPr lang="en-US" dirty="0" smtClean="0"/>
              <a:t>All Wireless Generations </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31</a:t>
            </a:fld>
            <a:endParaRPr 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2G, 3G and LTE</a:t>
            </a:r>
            <a:endParaRPr lang="en-US" dirty="0"/>
          </a:p>
        </p:txBody>
      </p:sp>
      <p:pic>
        <p:nvPicPr>
          <p:cNvPr id="2050" name="Picture 2"/>
          <p:cNvPicPr>
            <a:picLocks noGrp="1" noChangeAspect="1" noChangeArrowheads="1"/>
          </p:cNvPicPr>
          <p:nvPr>
            <p:ph idx="1"/>
          </p:nvPr>
        </p:nvPicPr>
        <p:blipFill>
          <a:blip r:embed="rId2"/>
          <a:srcRect/>
          <a:stretch>
            <a:fillRect/>
          </a:stretch>
        </p:blipFill>
        <p:spPr bwMode="auto">
          <a:xfrm>
            <a:off x="1014857" y="2348929"/>
            <a:ext cx="7114286" cy="3561905"/>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32</a:t>
            </a:fld>
            <a:endParaRPr 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EPS Architecture</a:t>
            </a:r>
            <a:endParaRPr lang="en-US" dirty="0"/>
          </a:p>
        </p:txBody>
      </p:sp>
      <p:sp>
        <p:nvSpPr>
          <p:cNvPr id="5" name="Content Placeholder 4"/>
          <p:cNvSpPr>
            <a:spLocks noGrp="1"/>
          </p:cNvSpPr>
          <p:nvPr>
            <p:ph idx="1"/>
          </p:nvPr>
        </p:nvSpPr>
        <p:spPr/>
        <p:txBody>
          <a:bodyPr/>
          <a:lstStyle/>
          <a:p>
            <a:endParaRPr lang="en-US" dirty="0"/>
          </a:p>
        </p:txBody>
      </p:sp>
      <p:pic>
        <p:nvPicPr>
          <p:cNvPr id="29699" name="Picture 3"/>
          <p:cNvPicPr>
            <a:picLocks noChangeAspect="1" noChangeArrowheads="1"/>
          </p:cNvPicPr>
          <p:nvPr/>
        </p:nvPicPr>
        <p:blipFill>
          <a:blip r:embed="rId2"/>
          <a:srcRect/>
          <a:stretch>
            <a:fillRect/>
          </a:stretch>
        </p:blipFill>
        <p:spPr bwMode="auto">
          <a:xfrm>
            <a:off x="762001" y="1952626"/>
            <a:ext cx="7024710" cy="4339060"/>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EPC nodes and responsibilities</a:t>
            </a:r>
            <a:endParaRPr lang="en-US" dirty="0"/>
          </a:p>
        </p:txBody>
      </p:sp>
      <p:pic>
        <p:nvPicPr>
          <p:cNvPr id="4" name="Content Placeholder 3"/>
          <p:cNvPicPr>
            <a:picLocks noGrp="1" noChangeAspect="1"/>
          </p:cNvPicPr>
          <p:nvPr>
            <p:ph idx="1"/>
          </p:nvPr>
        </p:nvPicPr>
        <p:blipFill>
          <a:blip r:embed="rId2"/>
          <a:stretch>
            <a:fillRect/>
          </a:stretch>
        </p:blipFill>
        <p:spPr>
          <a:xfrm>
            <a:off x="1691189" y="1935163"/>
            <a:ext cx="5761622" cy="4389437"/>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34</a:t>
            </a:fld>
            <a:endParaRPr lang="en-US"/>
          </a:p>
        </p:txBody>
      </p:sp>
    </p:spTree>
    <p:extLst>
      <p:ext uri="{BB962C8B-B14F-4D97-AF65-F5344CB8AC3E}">
        <p14:creationId xmlns:p14="http://schemas.microsoft.com/office/powerpoint/2010/main" val="222708801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14400"/>
            <a:ext cx="8229600" cy="932688"/>
          </a:xfrm>
        </p:spPr>
        <p:txBody>
          <a:bodyPr>
            <a:normAutofit/>
          </a:bodyPr>
          <a:lstStyle/>
          <a:p>
            <a:pPr algn="ctr"/>
            <a:r>
              <a:rPr lang="en-US" b="1" dirty="0">
                <a:solidFill>
                  <a:srgbClr val="FF0000"/>
                </a:solidFill>
              </a:rPr>
              <a:t>eNB F</a:t>
            </a:r>
            <a:r>
              <a:rPr lang="en-US" b="1" dirty="0" smtClean="0">
                <a:solidFill>
                  <a:srgbClr val="FF0000"/>
                </a:solidFill>
              </a:rPr>
              <a:t>unctionality</a:t>
            </a:r>
            <a:endParaRPr lang="en-US"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b="1" dirty="0" smtClean="0"/>
              <a:t>Control </a:t>
            </a:r>
            <a:r>
              <a:rPr lang="en-US" b="1" dirty="0"/>
              <a:t>and User Plane security</a:t>
            </a:r>
            <a:endParaRPr lang="en-US" dirty="0"/>
          </a:p>
          <a:p>
            <a:r>
              <a:rPr lang="en-US" b="1" dirty="0" smtClean="0"/>
              <a:t>Shared </a:t>
            </a:r>
            <a:r>
              <a:rPr lang="en-US" b="1" dirty="0"/>
              <a:t>Channel handling</a:t>
            </a:r>
            <a:endParaRPr lang="en-US" dirty="0"/>
          </a:p>
          <a:p>
            <a:r>
              <a:rPr lang="en-US" b="1" dirty="0" smtClean="0"/>
              <a:t>Segmentation/Concatenation</a:t>
            </a:r>
            <a:endParaRPr lang="en-US" dirty="0"/>
          </a:p>
          <a:p>
            <a:r>
              <a:rPr lang="en-US" b="1" dirty="0" smtClean="0"/>
              <a:t>HARQ</a:t>
            </a:r>
            <a:endParaRPr lang="en-US" dirty="0"/>
          </a:p>
          <a:p>
            <a:r>
              <a:rPr lang="en-US" b="1" dirty="0" smtClean="0"/>
              <a:t>Scheduling</a:t>
            </a:r>
            <a:endParaRPr lang="en-US" dirty="0"/>
          </a:p>
          <a:p>
            <a:r>
              <a:rPr lang="en-US" b="1" dirty="0" smtClean="0"/>
              <a:t>Multiplexing </a:t>
            </a:r>
            <a:r>
              <a:rPr lang="en-US" b="1" dirty="0"/>
              <a:t>and Mapping</a:t>
            </a:r>
            <a:endParaRPr lang="en-US" dirty="0"/>
          </a:p>
          <a:p>
            <a:r>
              <a:rPr lang="en-US" b="1" dirty="0" smtClean="0"/>
              <a:t>Physical </a:t>
            </a:r>
            <a:r>
              <a:rPr lang="en-US" b="1" dirty="0"/>
              <a:t>layer functionality</a:t>
            </a:r>
            <a:endParaRPr lang="en-US" dirty="0"/>
          </a:p>
          <a:p>
            <a:r>
              <a:rPr lang="en-US" b="1" dirty="0" smtClean="0"/>
              <a:t>Measurements </a:t>
            </a:r>
            <a:r>
              <a:rPr lang="en-US" b="1" dirty="0"/>
              <a:t>and reporting</a:t>
            </a:r>
            <a:endParaRPr lang="en-US" dirty="0"/>
          </a:p>
          <a:p>
            <a:r>
              <a:rPr lang="en-US" b="1" dirty="0" smtClean="0"/>
              <a:t>Automated </a:t>
            </a:r>
            <a:r>
              <a:rPr lang="en-US" b="1" dirty="0"/>
              <a:t>operation and </a:t>
            </a:r>
            <a:r>
              <a:rPr lang="en-US" b="1" dirty="0" smtClean="0"/>
              <a:t>maintenance</a:t>
            </a:r>
            <a:endParaRPr lang="en-US" dirty="0"/>
          </a:p>
          <a:p>
            <a:r>
              <a:rPr lang="en-US" b="1" dirty="0"/>
              <a:t>Cell control and MME pool </a:t>
            </a:r>
            <a:r>
              <a:rPr lang="en-US" b="1" dirty="0" smtClean="0"/>
              <a:t>support</a:t>
            </a:r>
            <a:endParaRPr lang="en-US" dirty="0"/>
          </a:p>
          <a:p>
            <a:r>
              <a:rPr lang="en-US" b="1" dirty="0"/>
              <a:t>Mobility </a:t>
            </a:r>
            <a:r>
              <a:rPr lang="en-US" b="1" dirty="0" smtClean="0"/>
              <a:t>control</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35</a:t>
            </a:fld>
            <a:endParaRPr lang="en-US"/>
          </a:p>
        </p:txBody>
      </p:sp>
    </p:spTree>
    <p:extLst>
      <p:ext uri="{BB962C8B-B14F-4D97-AF65-F5344CB8AC3E}">
        <p14:creationId xmlns:p14="http://schemas.microsoft.com/office/powerpoint/2010/main" val="408865562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a:t>Single and </a:t>
            </a:r>
            <a:r>
              <a:rPr lang="en-US" dirty="0" smtClean="0"/>
              <a:t>Multi Standard in eNB</a:t>
            </a:r>
            <a:endParaRPr lang="en-US" dirty="0"/>
          </a:p>
        </p:txBody>
      </p:sp>
      <p:pic>
        <p:nvPicPr>
          <p:cNvPr id="4" name="Content Placeholder 2"/>
          <p:cNvPicPr>
            <a:picLocks noGrp="1" noChangeAspect="1" noChangeArrowheads="1"/>
          </p:cNvPicPr>
          <p:nvPr>
            <p:ph idx="1"/>
          </p:nvPr>
        </p:nvPicPr>
        <p:blipFill>
          <a:blip r:embed="rId2"/>
          <a:srcRect/>
          <a:stretch>
            <a:fillRect/>
          </a:stretch>
        </p:blipFill>
        <p:spPr bwMode="auto">
          <a:xfrm>
            <a:off x="1452952" y="2315596"/>
            <a:ext cx="6238095" cy="3628571"/>
          </a:xfrm>
          <a:prstGeom prst="rect">
            <a:avLst/>
          </a:prstGeom>
          <a:noFill/>
          <a:ln w="9525">
            <a:noFill/>
            <a:miter lim="800000"/>
            <a:headEnd/>
            <a:tailEnd/>
          </a:ln>
          <a:effectLst/>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extLst>
      <p:ext uri="{BB962C8B-B14F-4D97-AF65-F5344CB8AC3E}">
        <p14:creationId xmlns:p14="http://schemas.microsoft.com/office/powerpoint/2010/main" val="32518199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err="1" smtClean="0">
                <a:solidFill>
                  <a:srgbClr val="FF0000"/>
                </a:solidFill>
              </a:rPr>
              <a:t>eNodeB</a:t>
            </a:r>
            <a:r>
              <a:rPr lang="en-US" b="1" dirty="0" smtClean="0">
                <a:solidFill>
                  <a:srgbClr val="FF0000"/>
                </a:solidFill>
              </a:rPr>
              <a:t> Configuration</a:t>
            </a:r>
            <a:endParaRPr lang="fa-IR" b="1" dirty="0">
              <a:solidFill>
                <a:srgbClr val="FF0000"/>
              </a:solidFill>
            </a:endParaRPr>
          </a:p>
        </p:txBody>
      </p:sp>
      <p:pic>
        <p:nvPicPr>
          <p:cNvPr id="4" name="Content Placeholder 3" descr="DSC_0230.JPG"/>
          <p:cNvPicPr>
            <a:picLocks noGrp="1" noChangeAspect="1"/>
          </p:cNvPicPr>
          <p:nvPr>
            <p:ph idx="1"/>
          </p:nvPr>
        </p:nvPicPr>
        <p:blipFill>
          <a:blip r:embed="rId2" cstate="print"/>
          <a:stretch>
            <a:fillRect/>
          </a:stretch>
        </p:blipFill>
        <p:spPr>
          <a:xfrm>
            <a:off x="1279922" y="1935163"/>
            <a:ext cx="6584156" cy="4389437"/>
          </a:xfr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37</a:t>
            </a:fld>
            <a:endParaRPr 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04088"/>
          </a:xfrm>
        </p:spPr>
        <p:txBody>
          <a:bodyPr>
            <a:normAutofit/>
          </a:bodyPr>
          <a:lstStyle/>
          <a:p>
            <a:pPr marL="0" indent="0" algn="ctr"/>
            <a:r>
              <a:rPr lang="en-US" sz="4000" b="1" dirty="0">
                <a:solidFill>
                  <a:srgbClr val="FF0000"/>
                </a:solidFill>
              </a:rPr>
              <a:t>MME (Mobility Management Entity)</a:t>
            </a:r>
          </a:p>
        </p:txBody>
      </p:sp>
      <p:sp>
        <p:nvSpPr>
          <p:cNvPr id="3" name="Content Placeholder 2"/>
          <p:cNvSpPr>
            <a:spLocks noGrp="1"/>
          </p:cNvSpPr>
          <p:nvPr>
            <p:ph idx="1"/>
          </p:nvPr>
        </p:nvSpPr>
        <p:spPr>
          <a:xfrm>
            <a:off x="457200" y="1447800"/>
            <a:ext cx="8229600" cy="4876800"/>
          </a:xfrm>
        </p:spPr>
        <p:txBody>
          <a:bodyPr>
            <a:normAutofit/>
          </a:bodyPr>
          <a:lstStyle/>
          <a:p>
            <a:pPr marL="0" indent="0">
              <a:buNone/>
            </a:pPr>
            <a:r>
              <a:rPr lang="en-US" b="1" dirty="0" smtClean="0">
                <a:solidFill>
                  <a:schemeClr val="accent1"/>
                </a:solidFill>
              </a:rPr>
              <a:t>MME </a:t>
            </a:r>
            <a:r>
              <a:rPr lang="en-US" b="1" dirty="0">
                <a:solidFill>
                  <a:schemeClr val="accent1"/>
                </a:solidFill>
              </a:rPr>
              <a:t>functions include</a:t>
            </a:r>
            <a:r>
              <a:rPr lang="en-US" b="1" dirty="0" smtClean="0">
                <a:solidFill>
                  <a:schemeClr val="accent1"/>
                </a:solidFill>
              </a:rPr>
              <a:t>:</a:t>
            </a:r>
          </a:p>
          <a:p>
            <a:r>
              <a:rPr lang="en-US" dirty="0" smtClean="0"/>
              <a:t>UE attach / Detach handling </a:t>
            </a:r>
          </a:p>
          <a:p>
            <a:pPr marL="0" indent="0">
              <a:buNone/>
            </a:pPr>
            <a:r>
              <a:rPr lang="en-US" sz="2000" dirty="0" smtClean="0"/>
              <a:t>It allows UE to register and de-register to the network</a:t>
            </a:r>
            <a:endParaRPr lang="en-US" sz="2000" dirty="0"/>
          </a:p>
          <a:p>
            <a:r>
              <a:rPr lang="en-US" dirty="0"/>
              <a:t>Security</a:t>
            </a:r>
          </a:p>
          <a:p>
            <a:pPr marL="0" indent="0">
              <a:buNone/>
            </a:pPr>
            <a:r>
              <a:rPr lang="en-US" sz="2000" dirty="0"/>
              <a:t>The MME implement functions for authentication and authorization to verify users as well as it performs ciphering and integrity protection of NAS message signaling</a:t>
            </a:r>
          </a:p>
          <a:p>
            <a:r>
              <a:rPr lang="en-US" dirty="0" smtClean="0"/>
              <a:t>EPS Bearer Handling</a:t>
            </a:r>
          </a:p>
          <a:p>
            <a:pPr marL="0" indent="0">
              <a:buNone/>
            </a:pPr>
            <a:r>
              <a:rPr lang="en-US" sz="2000" dirty="0"/>
              <a:t>The MME manages the setting up, modification and tearing down of EPS bearer</a:t>
            </a:r>
            <a:r>
              <a:rPr lang="en-US" sz="2000" dirty="0" smtClean="0"/>
              <a:t>.</a:t>
            </a:r>
          </a:p>
          <a:p>
            <a:r>
              <a:rPr lang="en-US" dirty="0"/>
              <a:t>Mobility management for idle mode </a:t>
            </a:r>
            <a:r>
              <a:rPr lang="en-US" dirty="0" smtClean="0"/>
              <a:t>UEs</a:t>
            </a:r>
            <a:endParaRPr lang="en-US" dirty="0"/>
          </a:p>
          <a:p>
            <a:pPr marL="0" indent="0">
              <a:buNone/>
            </a:pPr>
            <a:r>
              <a:rPr lang="en-US" sz="2000" dirty="0" smtClean="0"/>
              <a:t>Idle mode UEs are tracked with the granularity of Tracking Area</a:t>
            </a:r>
            <a:endParaRPr lang="en-US" sz="2000"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38</a:t>
            </a:fld>
            <a:endParaRPr lang="en-US"/>
          </a:p>
        </p:txBody>
      </p:sp>
    </p:spTree>
    <p:extLst>
      <p:ext uri="{BB962C8B-B14F-4D97-AF65-F5344CB8AC3E}">
        <p14:creationId xmlns:p14="http://schemas.microsoft.com/office/powerpoint/2010/main" val="75693141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990600"/>
            <a:ext cx="8229600" cy="4389120"/>
          </a:xfrm>
        </p:spPr>
        <p:txBody>
          <a:bodyPr>
            <a:normAutofit fontScale="70000" lnSpcReduction="20000"/>
          </a:bodyPr>
          <a:lstStyle/>
          <a:p>
            <a:pPr marL="0" indent="0">
              <a:buNone/>
            </a:pPr>
            <a:r>
              <a:rPr lang="en-US" sz="2800" b="1" dirty="0">
                <a:solidFill>
                  <a:srgbClr val="FF0000"/>
                </a:solidFill>
              </a:rPr>
              <a:t>Policy and Charging Rules Function</a:t>
            </a:r>
            <a:r>
              <a:rPr lang="en-US" sz="2800" dirty="0">
                <a:solidFill>
                  <a:srgbClr val="FF0000"/>
                </a:solidFill>
              </a:rPr>
              <a:t> (PCRF)</a:t>
            </a:r>
            <a:endParaRPr lang="en-US" dirty="0" smtClean="0"/>
          </a:p>
          <a:p>
            <a:pPr marL="0" indent="0" algn="just">
              <a:buNone/>
            </a:pPr>
            <a:r>
              <a:rPr lang="en-US" dirty="0" smtClean="0"/>
              <a:t>The PCRF is a server that deploys a set of operator-created business rules.</a:t>
            </a:r>
          </a:p>
          <a:p>
            <a:pPr marL="0" indent="0" algn="just">
              <a:buNone/>
            </a:pPr>
            <a:r>
              <a:rPr lang="en-US" dirty="0" smtClean="0"/>
              <a:t>These rules define how Network resources should be allocated to subscriber and application and under what conditions. And has role of charging for different services.  </a:t>
            </a:r>
          </a:p>
          <a:p>
            <a:pPr marL="0" indent="0" algn="just">
              <a:buNone/>
            </a:pPr>
            <a:r>
              <a:rPr lang="en-US" b="1" dirty="0">
                <a:solidFill>
                  <a:srgbClr val="FF0000"/>
                </a:solidFill>
              </a:rPr>
              <a:t>HSS (Home Subscriber Server)</a:t>
            </a:r>
            <a:endParaRPr lang="en-US" dirty="0"/>
          </a:p>
          <a:p>
            <a:pPr marL="0" indent="0" algn="just">
              <a:buNone/>
            </a:pPr>
            <a:r>
              <a:rPr lang="en-US" dirty="0"/>
              <a:t>The HSS is the database that hold the subscription information for UE. The HSS stores the location of the UE (on MME node level), and authentication </a:t>
            </a:r>
            <a:r>
              <a:rPr lang="en-US" dirty="0" smtClean="0"/>
              <a:t>parameters.</a:t>
            </a:r>
          </a:p>
          <a:p>
            <a:pPr marL="0" indent="0" algn="just">
              <a:buNone/>
            </a:pPr>
            <a:r>
              <a:rPr lang="en-US" b="1" dirty="0"/>
              <a:t> </a:t>
            </a:r>
            <a:r>
              <a:rPr lang="en-US" b="1" dirty="0" smtClean="0">
                <a:solidFill>
                  <a:srgbClr val="FF0000"/>
                </a:solidFill>
              </a:rPr>
              <a:t>S-GW </a:t>
            </a:r>
            <a:r>
              <a:rPr lang="en-US" b="1" dirty="0">
                <a:solidFill>
                  <a:srgbClr val="FF0000"/>
                </a:solidFill>
              </a:rPr>
              <a:t>(Serving Gateway</a:t>
            </a:r>
            <a:r>
              <a:rPr lang="en-US" b="1" dirty="0" smtClean="0">
                <a:solidFill>
                  <a:srgbClr val="FF0000"/>
                </a:solidFill>
              </a:rPr>
              <a:t>)</a:t>
            </a:r>
          </a:p>
          <a:p>
            <a:pPr marL="0" indent="0" algn="just">
              <a:buNone/>
            </a:pPr>
            <a:r>
              <a:rPr lang="en-US" dirty="0"/>
              <a:t>The S-GW routes the user plane communication from UE to the P-GW. It has following responsibility: Local anchor for mobility, Network routing information, charging for roaming users, lawful </a:t>
            </a:r>
            <a:r>
              <a:rPr lang="en-US" dirty="0" smtClean="0"/>
              <a:t>Intercept.</a:t>
            </a:r>
          </a:p>
          <a:p>
            <a:pPr marL="0" indent="0" algn="just">
              <a:buNone/>
            </a:pPr>
            <a:r>
              <a:rPr lang="en-US" b="1" dirty="0">
                <a:solidFill>
                  <a:srgbClr val="FF0000"/>
                </a:solidFill>
              </a:rPr>
              <a:t>Packet Data Network Gateway (PDN-GW or P-GW</a:t>
            </a:r>
            <a:r>
              <a:rPr lang="en-US" b="1" dirty="0" smtClean="0">
                <a:solidFill>
                  <a:srgbClr val="FF0000"/>
                </a:solidFill>
              </a:rPr>
              <a:t>)</a:t>
            </a:r>
          </a:p>
          <a:p>
            <a:pPr marL="0" indent="0" algn="just">
              <a:buNone/>
            </a:pPr>
            <a:r>
              <a:rPr lang="en-US" dirty="0"/>
              <a:t>It is the gateway between the internal EPS network and external IP </a:t>
            </a:r>
            <a:r>
              <a:rPr lang="en-US" dirty="0" smtClean="0"/>
              <a:t>networks. Calculate of charging based on the received information from PCRF. And has anchor mobility role by non-3GPP network.</a:t>
            </a:r>
            <a:endParaRPr lang="en-US" dirty="0"/>
          </a:p>
          <a:p>
            <a:pPr marL="0" indent="0" algn="just">
              <a:buNone/>
            </a:pPr>
            <a:endParaRPr lang="en-US" dirty="0"/>
          </a:p>
          <a:p>
            <a:pPr marL="0" indent="0">
              <a:buNone/>
            </a:pPr>
            <a:endParaRPr lang="en-US" dirty="0" smtClean="0"/>
          </a:p>
          <a:p>
            <a:pPr marL="0" indent="0">
              <a:buNone/>
            </a:pP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39</a:t>
            </a:fld>
            <a:endParaRPr lang="en-US"/>
          </a:p>
        </p:txBody>
      </p:sp>
    </p:spTree>
    <p:extLst>
      <p:ext uri="{BB962C8B-B14F-4D97-AF65-F5344CB8AC3E}">
        <p14:creationId xmlns:p14="http://schemas.microsoft.com/office/powerpoint/2010/main" val="14645033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IEEE 802 Standards</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56216" y="2514600"/>
            <a:ext cx="5831568" cy="3276600"/>
          </a:xfr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34224254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0"/>
            <a:ext cx="8229600" cy="780288"/>
          </a:xfrm>
        </p:spPr>
        <p:txBody>
          <a:bodyPr>
            <a:normAutofit fontScale="90000"/>
          </a:bodyPr>
          <a:lstStyle/>
          <a:p>
            <a:pPr algn="ctr"/>
            <a:r>
              <a:rPr lang="en-US" dirty="0" smtClean="0"/>
              <a:t>EPS Functions</a:t>
            </a:r>
            <a:endParaRPr lang="en-US" dirty="0"/>
          </a:p>
        </p:txBody>
      </p:sp>
      <p:pic>
        <p:nvPicPr>
          <p:cNvPr id="4" name="Content Placeholder 3"/>
          <p:cNvPicPr>
            <a:picLocks noGrp="1"/>
          </p:cNvPicPr>
          <p:nvPr>
            <p:ph idx="1"/>
          </p:nvPr>
        </p:nvPicPr>
        <p:blipFill>
          <a:blip r:embed="rId2"/>
          <a:srcRect/>
          <a:stretch>
            <a:fillRect/>
          </a:stretch>
        </p:blipFill>
        <p:spPr bwMode="auto">
          <a:xfrm>
            <a:off x="838200" y="1542289"/>
            <a:ext cx="7296459" cy="4782312"/>
          </a:xfrm>
          <a:prstGeom prst="rect">
            <a:avLst/>
          </a:prstGeom>
          <a:noFill/>
          <a:ln w="9525">
            <a:noFill/>
            <a:miter lim="800000"/>
            <a:headEnd/>
            <a:tailEnd/>
          </a:ln>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40</a:t>
            </a:fld>
            <a:endParaRPr lang="en-US"/>
          </a:p>
        </p:txBody>
      </p:sp>
    </p:spTree>
    <p:extLst>
      <p:ext uri="{BB962C8B-B14F-4D97-AF65-F5344CB8AC3E}">
        <p14:creationId xmlns:p14="http://schemas.microsoft.com/office/powerpoint/2010/main" val="11068925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MME and S-GW Pooling</a:t>
            </a:r>
            <a:endParaRPr lang="en-US" dirty="0"/>
          </a:p>
        </p:txBody>
      </p:sp>
      <p:pic>
        <p:nvPicPr>
          <p:cNvPr id="6" name="Content Placeholder 5"/>
          <p:cNvPicPr>
            <a:picLocks noGrp="1" noChangeAspect="1"/>
          </p:cNvPicPr>
          <p:nvPr>
            <p:ph idx="1"/>
          </p:nvPr>
        </p:nvPicPr>
        <p:blipFill>
          <a:blip r:embed="rId2"/>
          <a:stretch>
            <a:fillRect/>
          </a:stretch>
        </p:blipFill>
        <p:spPr>
          <a:xfrm>
            <a:off x="967238" y="2658453"/>
            <a:ext cx="7209524" cy="2942857"/>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41</a:t>
            </a:fld>
            <a:endParaRPr lang="en-US"/>
          </a:p>
        </p:txBody>
      </p:sp>
    </p:spTree>
    <p:extLst>
      <p:ext uri="{BB962C8B-B14F-4D97-AF65-F5344CB8AC3E}">
        <p14:creationId xmlns:p14="http://schemas.microsoft.com/office/powerpoint/2010/main" val="22546697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SON</a:t>
            </a:r>
            <a:endParaRPr lang="en-US" dirty="0"/>
          </a:p>
        </p:txBody>
      </p:sp>
      <p:sp>
        <p:nvSpPr>
          <p:cNvPr id="3" name="Content Placeholder 2"/>
          <p:cNvSpPr>
            <a:spLocks noGrp="1"/>
          </p:cNvSpPr>
          <p:nvPr>
            <p:ph idx="1"/>
          </p:nvPr>
        </p:nvSpPr>
        <p:spPr/>
        <p:txBody>
          <a:bodyPr/>
          <a:lstStyle/>
          <a:p>
            <a:pPr marL="0" indent="0">
              <a:buNone/>
            </a:pPr>
            <a:r>
              <a:rPr lang="en-US" dirty="0">
                <a:solidFill>
                  <a:srgbClr val="FF0000"/>
                </a:solidFill>
              </a:rPr>
              <a:t>Self Optimization</a:t>
            </a:r>
          </a:p>
          <a:p>
            <a:r>
              <a:rPr lang="en-US" dirty="0"/>
              <a:t>– Automated Neighbor Relations (</a:t>
            </a:r>
            <a:r>
              <a:rPr lang="en-US" dirty="0" smtClean="0"/>
              <a:t>ANR)</a:t>
            </a:r>
          </a:p>
          <a:p>
            <a:pPr marL="0" indent="0">
              <a:buNone/>
            </a:pPr>
            <a:r>
              <a:rPr lang="en-US" dirty="0" smtClean="0">
                <a:solidFill>
                  <a:srgbClr val="FF0000"/>
                </a:solidFill>
              </a:rPr>
              <a:t>Self Configuration</a:t>
            </a:r>
          </a:p>
          <a:p>
            <a:r>
              <a:rPr lang="en-US" dirty="0" smtClean="0"/>
              <a:t>– </a:t>
            </a:r>
            <a:r>
              <a:rPr lang="en-US" dirty="0"/>
              <a:t>Plug &amp; Play HW</a:t>
            </a:r>
          </a:p>
          <a:p>
            <a:r>
              <a:rPr lang="en-US" dirty="0"/>
              <a:t>– Automated Provisioning of RBS (</a:t>
            </a:r>
            <a:r>
              <a:rPr lang="en-US" dirty="0" smtClean="0"/>
              <a:t>APR)</a:t>
            </a:r>
          </a:p>
          <a:p>
            <a:pPr marL="0" indent="0">
              <a:buNone/>
            </a:pPr>
            <a:r>
              <a:rPr lang="en-US" dirty="0" smtClean="0">
                <a:solidFill>
                  <a:srgbClr val="FF0000"/>
                </a:solidFill>
              </a:rPr>
              <a:t>Self </a:t>
            </a:r>
            <a:r>
              <a:rPr lang="en-US" dirty="0">
                <a:solidFill>
                  <a:srgbClr val="FF0000"/>
                </a:solidFill>
              </a:rPr>
              <a:t>Healing</a:t>
            </a:r>
          </a:p>
          <a:p>
            <a:r>
              <a:rPr lang="en-US" dirty="0"/>
              <a:t>– Fault Correlation</a:t>
            </a:r>
          </a:p>
          <a:p>
            <a:r>
              <a:rPr lang="en-US" dirty="0"/>
              <a:t>– Minimizes number of alarms</a:t>
            </a: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42</a:t>
            </a:fld>
            <a:endParaRPr lang="en-US"/>
          </a:p>
        </p:txBody>
      </p:sp>
    </p:spTree>
    <p:extLst>
      <p:ext uri="{BB962C8B-B14F-4D97-AF65-F5344CB8AC3E}">
        <p14:creationId xmlns:p14="http://schemas.microsoft.com/office/powerpoint/2010/main" val="220422881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SON Process</a:t>
            </a:r>
            <a:endParaRPr lang="fa-IR" dirty="0"/>
          </a:p>
        </p:txBody>
      </p:sp>
      <p:pic>
        <p:nvPicPr>
          <p:cNvPr id="2050" name="Picture 2"/>
          <p:cNvPicPr>
            <a:picLocks noGrp="1" noChangeAspect="1" noChangeArrowheads="1"/>
          </p:cNvPicPr>
          <p:nvPr>
            <p:ph idx="1"/>
          </p:nvPr>
        </p:nvPicPr>
        <p:blipFill>
          <a:blip r:embed="rId2"/>
          <a:srcRect/>
          <a:stretch>
            <a:fillRect/>
          </a:stretch>
        </p:blipFill>
        <p:spPr bwMode="auto">
          <a:xfrm>
            <a:off x="1571604" y="1928802"/>
            <a:ext cx="5786478" cy="4359831"/>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43</a:t>
            </a:fld>
            <a:endParaRPr lang="en-US"/>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04088"/>
          </a:xfrm>
        </p:spPr>
        <p:txBody>
          <a:bodyPr>
            <a:normAutofit fontScale="90000"/>
          </a:bodyPr>
          <a:lstStyle/>
          <a:p>
            <a:pPr algn="ctr"/>
            <a:r>
              <a:rPr lang="en-US" b="1" dirty="0">
                <a:solidFill>
                  <a:srgbClr val="FF0000"/>
                </a:solidFill>
              </a:rPr>
              <a:t>EPS bearer</a:t>
            </a:r>
          </a:p>
        </p:txBody>
      </p:sp>
      <p:pic>
        <p:nvPicPr>
          <p:cNvPr id="2050" name="Picture 2" descr="http://www.sharetechnote.com/image/EPS_Bearer_02.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28229" y="1863725"/>
            <a:ext cx="6701357" cy="4065605"/>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44</a:t>
            </a:fld>
            <a:endParaRPr lang="en-US"/>
          </a:p>
        </p:txBody>
      </p:sp>
    </p:spTree>
    <p:extLst>
      <p:ext uri="{BB962C8B-B14F-4D97-AF65-F5344CB8AC3E}">
        <p14:creationId xmlns:p14="http://schemas.microsoft.com/office/powerpoint/2010/main" val="8625796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328742" y="571480"/>
            <a:ext cx="6886596" cy="676294"/>
          </a:xfrm>
        </p:spPr>
        <p:txBody>
          <a:bodyPr/>
          <a:lstStyle/>
          <a:p>
            <a:pPr algn="ctr"/>
            <a:r>
              <a:rPr lang="en-US" b="1" i="1" dirty="0" smtClean="0"/>
              <a:t>LTE FDD Frequency Bands</a:t>
            </a:r>
            <a:endParaRPr lang="fa-IR" b="1" dirty="0"/>
          </a:p>
        </p:txBody>
      </p:sp>
      <p:sp>
        <p:nvSpPr>
          <p:cNvPr id="7" name="Text Placeholder 6"/>
          <p:cNvSpPr>
            <a:spLocks noGrp="1"/>
          </p:cNvSpPr>
          <p:nvPr>
            <p:ph type="body" idx="2"/>
          </p:nvPr>
        </p:nvSpPr>
        <p:spPr>
          <a:xfrm>
            <a:off x="685800" y="5967450"/>
            <a:ext cx="7958166" cy="533384"/>
          </a:xfrm>
        </p:spPr>
        <p:txBody>
          <a:bodyPr>
            <a:normAutofit/>
          </a:bodyPr>
          <a:lstStyle/>
          <a:p>
            <a:pPr algn="ctr"/>
            <a:r>
              <a:rPr lang="en-US" sz="1800" dirty="0" smtClean="0"/>
              <a:t>Ericsson LTE early releases will operate in E-UTRA band 1, 7 and</a:t>
            </a:r>
            <a:r>
              <a:rPr lang="fa-IR" sz="1800" dirty="0" smtClean="0"/>
              <a:t>   </a:t>
            </a:r>
            <a:r>
              <a:rPr lang="en-US" sz="1800" dirty="0" smtClean="0"/>
              <a:t>13</a:t>
            </a:r>
            <a:endParaRPr lang="fa-IR" sz="1800" dirty="0"/>
          </a:p>
        </p:txBody>
      </p:sp>
      <p:pic>
        <p:nvPicPr>
          <p:cNvPr id="8" name="Content Placeholder 7" descr="FDD BAND.png"/>
          <p:cNvPicPr>
            <a:picLocks noGrp="1" noChangeAspect="1"/>
          </p:cNvPicPr>
          <p:nvPr>
            <p:ph sz="half" idx="1"/>
          </p:nvPr>
        </p:nvPicPr>
        <p:blipFill>
          <a:blip r:embed="rId2"/>
          <a:stretch>
            <a:fillRect/>
          </a:stretch>
        </p:blipFill>
        <p:spPr>
          <a:xfrm>
            <a:off x="1571604" y="1643050"/>
            <a:ext cx="6429420" cy="4013688"/>
          </a:xfrm>
        </p:spPr>
      </p:pic>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45</a:t>
            </a:fld>
            <a:endParaRPr lang="en-US"/>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0352" y="1850520"/>
            <a:ext cx="8156448" cy="1362456"/>
          </a:xfrm>
        </p:spPr>
        <p:txBody>
          <a:bodyPr>
            <a:normAutofit fontScale="90000"/>
          </a:bodyPr>
          <a:lstStyle/>
          <a:p>
            <a:pPr marL="0" indent="0"/>
            <a:r>
              <a:rPr lang="fr-FR" sz="9600" dirty="0">
                <a:solidFill>
                  <a:schemeClr val="accent1"/>
                </a:solidFill>
              </a:rPr>
              <a:t>Section 3 </a:t>
            </a:r>
            <a:r>
              <a:rPr lang="fr-FR" sz="9600" dirty="0" smtClean="0">
                <a:solidFill>
                  <a:schemeClr val="accent1"/>
                </a:solidFill>
              </a:rPr>
              <a:t/>
            </a:r>
            <a:br>
              <a:rPr lang="fr-FR" sz="9600" dirty="0" smtClean="0">
                <a:solidFill>
                  <a:schemeClr val="accent1"/>
                </a:solidFill>
              </a:rPr>
            </a:br>
            <a:r>
              <a:rPr lang="fr-FR" sz="8900" dirty="0" smtClean="0">
                <a:solidFill>
                  <a:schemeClr val="accent1"/>
                </a:solidFill>
              </a:rPr>
              <a:t>LTE </a:t>
            </a:r>
            <a:r>
              <a:rPr lang="fr-FR" sz="8900" dirty="0">
                <a:solidFill>
                  <a:schemeClr val="accent1"/>
                </a:solidFill>
              </a:rPr>
              <a:t>Radio </a:t>
            </a:r>
            <a:r>
              <a:rPr lang="fr-FR" sz="8900" dirty="0" smtClean="0">
                <a:solidFill>
                  <a:schemeClr val="accent1"/>
                </a:solidFill>
              </a:rPr>
              <a:t>Interface</a:t>
            </a:r>
            <a:endParaRPr lang="en-US" sz="8900" dirty="0"/>
          </a:p>
        </p:txBody>
      </p:sp>
      <p:sp>
        <p:nvSpPr>
          <p:cNvPr id="2" name="Text Placeholder 1"/>
          <p:cNvSpPr>
            <a:spLocks noGrp="1"/>
          </p:cNvSpPr>
          <p:nvPr>
            <p:ph type="body" idx="1"/>
          </p:nvPr>
        </p:nvSpPr>
        <p:spPr>
          <a:xfrm>
            <a:off x="530352" y="3719488"/>
            <a:ext cx="7772400" cy="2445816"/>
          </a:xfrm>
        </p:spPr>
        <p:txBody>
          <a:bodyPr>
            <a:normAutofit fontScale="47500" lnSpcReduction="20000"/>
          </a:bodyPr>
          <a:lstStyle/>
          <a:p>
            <a:pPr marL="342900" indent="-342900">
              <a:buFont typeface="Arial" panose="020B0604020202020204" pitchFamily="34" charset="0"/>
              <a:buChar char="•"/>
            </a:pPr>
            <a:r>
              <a:rPr lang="en-US" sz="5000" dirty="0">
                <a:solidFill>
                  <a:schemeClr val="bg1"/>
                </a:solidFill>
              </a:rPr>
              <a:t>Broadband Wireless </a:t>
            </a:r>
            <a:r>
              <a:rPr lang="en-US" sz="5000" dirty="0" smtClean="0">
                <a:solidFill>
                  <a:schemeClr val="bg1"/>
                </a:solidFill>
              </a:rPr>
              <a:t>Requirements</a:t>
            </a:r>
          </a:p>
          <a:p>
            <a:pPr marL="342900" indent="-342900">
              <a:buFont typeface="Arial" panose="020B0604020202020204" pitchFamily="34" charset="0"/>
              <a:buChar char="•"/>
            </a:pPr>
            <a:r>
              <a:rPr lang="en-US" sz="5000" dirty="0" smtClean="0">
                <a:solidFill>
                  <a:schemeClr val="bg1"/>
                </a:solidFill>
              </a:rPr>
              <a:t>Multi-Carrier </a:t>
            </a:r>
            <a:r>
              <a:rPr lang="en-US" sz="5000" dirty="0">
                <a:solidFill>
                  <a:schemeClr val="bg1"/>
                </a:solidFill>
              </a:rPr>
              <a:t>Radio Channels (OFDM</a:t>
            </a:r>
            <a:r>
              <a:rPr lang="en-US" sz="5000" dirty="0" smtClean="0">
                <a:solidFill>
                  <a:schemeClr val="bg1"/>
                </a:solidFill>
              </a:rPr>
              <a:t>)</a:t>
            </a:r>
          </a:p>
          <a:p>
            <a:pPr marL="342900" indent="-342900">
              <a:buFont typeface="Arial" panose="020B0604020202020204" pitchFamily="34" charset="0"/>
              <a:buChar char="•"/>
            </a:pPr>
            <a:r>
              <a:rPr lang="en-US" sz="5000" dirty="0" smtClean="0">
                <a:solidFill>
                  <a:schemeClr val="bg1"/>
                </a:solidFill>
              </a:rPr>
              <a:t>Structure </a:t>
            </a:r>
            <a:r>
              <a:rPr lang="en-US" sz="5000" dirty="0">
                <a:solidFill>
                  <a:schemeClr val="bg1"/>
                </a:solidFill>
              </a:rPr>
              <a:t>and Timing of LTE </a:t>
            </a:r>
            <a:r>
              <a:rPr lang="en-US" sz="5000" dirty="0" smtClean="0">
                <a:solidFill>
                  <a:schemeClr val="bg1"/>
                </a:solidFill>
              </a:rPr>
              <a:t>Radio</a:t>
            </a:r>
          </a:p>
          <a:p>
            <a:pPr marL="342900" indent="-342900">
              <a:buFont typeface="Arial" panose="020B0604020202020204" pitchFamily="34" charset="0"/>
              <a:buChar char="•"/>
            </a:pPr>
            <a:r>
              <a:rPr lang="en-US" sz="5000" dirty="0" smtClean="0">
                <a:solidFill>
                  <a:schemeClr val="bg1"/>
                </a:solidFill>
              </a:rPr>
              <a:t>LTE </a:t>
            </a:r>
            <a:r>
              <a:rPr lang="en-US" sz="5000" dirty="0">
                <a:solidFill>
                  <a:schemeClr val="bg1"/>
                </a:solidFill>
              </a:rPr>
              <a:t>Logical/Transport/Physical </a:t>
            </a:r>
            <a:r>
              <a:rPr lang="en-US" sz="5000" dirty="0" smtClean="0">
                <a:solidFill>
                  <a:schemeClr val="bg1"/>
                </a:solidFill>
              </a:rPr>
              <a:t>Channels</a:t>
            </a:r>
          </a:p>
          <a:p>
            <a:pPr marL="342900" indent="-342900">
              <a:buFont typeface="Arial" panose="020B0604020202020204" pitchFamily="34" charset="0"/>
              <a:buChar char="•"/>
            </a:pPr>
            <a:r>
              <a:rPr lang="en-US" sz="5000" dirty="0" smtClean="0">
                <a:solidFill>
                  <a:schemeClr val="bg1"/>
                </a:solidFill>
              </a:rPr>
              <a:t>LTE </a:t>
            </a:r>
            <a:r>
              <a:rPr lang="en-US" sz="5000" dirty="0">
                <a:solidFill>
                  <a:schemeClr val="bg1"/>
                </a:solidFill>
              </a:rPr>
              <a:t>Reference </a:t>
            </a:r>
            <a:r>
              <a:rPr lang="en-US" sz="5000" dirty="0" smtClean="0">
                <a:solidFill>
                  <a:schemeClr val="bg1"/>
                </a:solidFill>
              </a:rPr>
              <a:t>Signals</a:t>
            </a:r>
          </a:p>
          <a:p>
            <a:pPr marL="342900" indent="-342900">
              <a:buFont typeface="Arial" panose="020B0604020202020204" pitchFamily="34" charset="0"/>
              <a:buChar char="•"/>
            </a:pPr>
            <a:r>
              <a:rPr lang="en-US" sz="5000" dirty="0" smtClean="0">
                <a:solidFill>
                  <a:schemeClr val="bg1"/>
                </a:solidFill>
              </a:rPr>
              <a:t>MIMO </a:t>
            </a:r>
            <a:r>
              <a:rPr lang="en-US" sz="5000" dirty="0">
                <a:solidFill>
                  <a:schemeClr val="bg1"/>
                </a:solidFill>
              </a:rPr>
              <a:t>in LTE</a:t>
            </a:r>
            <a:r>
              <a:rPr lang="en-US" sz="2400" dirty="0"/>
              <a:t/>
            </a:r>
            <a:br>
              <a:rPr lang="en-US" sz="2400" dirty="0"/>
            </a:br>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46</a:t>
            </a:fld>
            <a:endParaRPr lang="en-US"/>
          </a:p>
        </p:txBody>
      </p:sp>
    </p:spTree>
    <p:extLst>
      <p:ext uri="{BB962C8B-B14F-4D97-AF65-F5344CB8AC3E}">
        <p14:creationId xmlns:p14="http://schemas.microsoft.com/office/powerpoint/2010/main" val="384442904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799" y="533400"/>
            <a:ext cx="7935841" cy="762002"/>
          </a:xfrm>
        </p:spPr>
        <p:txBody>
          <a:bodyPr/>
          <a:lstStyle/>
          <a:p>
            <a:pPr algn="ctr"/>
            <a:r>
              <a:rPr lang="en-US" sz="4000" b="1" dirty="0" smtClean="0">
                <a:solidFill>
                  <a:srgbClr val="FF0000"/>
                </a:solidFill>
              </a:rPr>
              <a:t>Type of Fading</a:t>
            </a:r>
            <a:endParaRPr lang="en-US" sz="4000" b="1" dirty="0">
              <a:solidFill>
                <a:srgbClr val="FF0000"/>
              </a:solidFill>
            </a:endParaRPr>
          </a:p>
        </p:txBody>
      </p:sp>
      <p:pic>
        <p:nvPicPr>
          <p:cNvPr id="4" name="Content Placeholder 3"/>
          <p:cNvPicPr>
            <a:picLocks noGrp="1" noChangeAspect="1"/>
          </p:cNvPicPr>
          <p:nvPr>
            <p:ph sz="half" idx="1"/>
          </p:nvPr>
        </p:nvPicPr>
        <p:blipFill>
          <a:blip r:embed="rId2"/>
          <a:stretch>
            <a:fillRect/>
          </a:stretch>
        </p:blipFill>
        <p:spPr>
          <a:xfrm>
            <a:off x="4719519" y="1447800"/>
            <a:ext cx="3902122" cy="3581400"/>
          </a:xfrm>
          <a:prstGeom prst="rect">
            <a:avLst/>
          </a:prstGeom>
        </p:spPr>
      </p:pic>
      <p:pic>
        <p:nvPicPr>
          <p:cNvPr id="5" name="Picture 4"/>
          <p:cNvPicPr>
            <a:picLocks noChangeAspect="1"/>
          </p:cNvPicPr>
          <p:nvPr/>
        </p:nvPicPr>
        <p:blipFill>
          <a:blip r:embed="rId3"/>
          <a:stretch>
            <a:fillRect/>
          </a:stretch>
        </p:blipFill>
        <p:spPr>
          <a:xfrm>
            <a:off x="304800" y="1981200"/>
            <a:ext cx="3932284" cy="1612465"/>
          </a:xfrm>
          <a:prstGeom prst="rect">
            <a:avLst/>
          </a:prstGeom>
        </p:spPr>
      </p:pic>
      <p:pic>
        <p:nvPicPr>
          <p:cNvPr id="11" name="Picture 10"/>
          <p:cNvPicPr>
            <a:picLocks noChangeAspect="1"/>
          </p:cNvPicPr>
          <p:nvPr/>
        </p:nvPicPr>
        <p:blipFill>
          <a:blip r:embed="rId4"/>
          <a:stretch>
            <a:fillRect/>
          </a:stretch>
        </p:blipFill>
        <p:spPr>
          <a:xfrm>
            <a:off x="0" y="4714884"/>
            <a:ext cx="5000628" cy="1346773"/>
          </a:xfrm>
          <a:prstGeom prst="rect">
            <a:avLst/>
          </a:prstGeom>
        </p:spPr>
      </p:pic>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47</a:t>
            </a:fld>
            <a:endParaRPr lang="en-US"/>
          </a:p>
        </p:txBody>
      </p:sp>
    </p:spTree>
    <p:extLst>
      <p:ext uri="{BB962C8B-B14F-4D97-AF65-F5344CB8AC3E}">
        <p14:creationId xmlns:p14="http://schemas.microsoft.com/office/powerpoint/2010/main" val="40592435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04088"/>
            <a:ext cx="8229600" cy="896112"/>
          </a:xfrm>
        </p:spPr>
        <p:txBody>
          <a:bodyPr/>
          <a:lstStyle/>
          <a:p>
            <a:r>
              <a:rPr lang="en-US" b="1" dirty="0" smtClean="0"/>
              <a:t>ISI (</a:t>
            </a:r>
            <a:r>
              <a:rPr lang="en-US" b="1" dirty="0"/>
              <a:t>Inter-symbol </a:t>
            </a:r>
            <a:r>
              <a:rPr lang="en-US" b="1" dirty="0" smtClean="0"/>
              <a:t>interference)</a:t>
            </a:r>
            <a:endParaRPr lang="en-US" b="1" dirty="0"/>
          </a:p>
        </p:txBody>
      </p:sp>
      <p:pic>
        <p:nvPicPr>
          <p:cNvPr id="7" name="Content Placeholder 6"/>
          <p:cNvPicPr>
            <a:picLocks noGrp="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4282" y="3071810"/>
            <a:ext cx="3357586" cy="1592134"/>
          </a:xfrm>
          <a:prstGeom prst="rect">
            <a:avLst/>
          </a:prstGeom>
          <a:noFill/>
          <a:ln>
            <a:noFill/>
          </a:ln>
        </p:spPr>
      </p:pic>
      <p:pic>
        <p:nvPicPr>
          <p:cNvPr id="8" name="Picture 7"/>
          <p:cNvPicPr/>
          <p:nvPr/>
        </p:nvPicPr>
        <p:blipFill>
          <a:blip r:embed="rId4">
            <a:extLst>
              <a:ext uri="{28A0092B-C50C-407E-A947-70E740481C1C}">
                <a14:useLocalDpi xmlns:a14="http://schemas.microsoft.com/office/drawing/2010/main" val="0"/>
              </a:ext>
            </a:extLst>
          </a:blip>
          <a:srcRect/>
          <a:stretch>
            <a:fillRect/>
          </a:stretch>
        </p:blipFill>
        <p:spPr bwMode="auto">
          <a:xfrm>
            <a:off x="5334000" y="3000372"/>
            <a:ext cx="3810000" cy="1635255"/>
          </a:xfrm>
          <a:prstGeom prst="rect">
            <a:avLst/>
          </a:prstGeom>
          <a:noFill/>
          <a:ln>
            <a:noFill/>
          </a:ln>
        </p:spPr>
      </p:pic>
      <p:pic>
        <p:nvPicPr>
          <p:cNvPr id="9" name="Picture 8"/>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00430" y="1857364"/>
            <a:ext cx="2000264" cy="839378"/>
          </a:xfrm>
          <a:prstGeom prst="rect">
            <a:avLst/>
          </a:prstGeom>
          <a:noFill/>
          <a:ln>
            <a:noFill/>
          </a:ln>
        </p:spPr>
      </p:pic>
      <p:pic>
        <p:nvPicPr>
          <p:cNvPr id="10" name="Picture 9"/>
          <p:cNvPicPr/>
          <p:nvPr/>
        </p:nvPicPr>
        <p:blipFill>
          <a:blip r:embed="rId6">
            <a:extLst>
              <a:ext uri="{28A0092B-C50C-407E-A947-70E740481C1C}">
                <a14:useLocalDpi xmlns:a14="http://schemas.microsoft.com/office/drawing/2010/main" val="0"/>
              </a:ext>
            </a:extLst>
          </a:blip>
          <a:srcRect/>
          <a:stretch>
            <a:fillRect/>
          </a:stretch>
        </p:blipFill>
        <p:spPr bwMode="auto">
          <a:xfrm>
            <a:off x="3071802" y="4857760"/>
            <a:ext cx="2828932" cy="1280627"/>
          </a:xfrm>
          <a:prstGeom prst="rect">
            <a:avLst/>
          </a:prstGeom>
          <a:noFill/>
          <a:ln>
            <a:noFill/>
          </a:ln>
        </p:spPr>
      </p:pic>
      <p:sp>
        <p:nvSpPr>
          <p:cNvPr id="11" name="Footer Placeholder 10"/>
          <p:cNvSpPr>
            <a:spLocks noGrp="1"/>
          </p:cNvSpPr>
          <p:nvPr>
            <p:ph type="ftr" sz="quarter" idx="11"/>
          </p:nvPr>
        </p:nvSpPr>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48</a:t>
            </a:fld>
            <a:endParaRPr lang="en-US"/>
          </a:p>
        </p:txBody>
      </p:sp>
    </p:spTree>
    <p:extLst>
      <p:ext uri="{BB962C8B-B14F-4D97-AF65-F5344CB8AC3E}">
        <p14:creationId xmlns:p14="http://schemas.microsoft.com/office/powerpoint/2010/main" val="233806092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fa-IR"/>
          </a:p>
        </p:txBody>
      </p:sp>
      <p:pic>
        <p:nvPicPr>
          <p:cNvPr id="4" name="Content Placeholder 3" descr="course_029_b.jpg"/>
          <p:cNvPicPr>
            <a:picLocks noGrp="1" noChangeAspect="1"/>
          </p:cNvPicPr>
          <p:nvPr>
            <p:ph idx="1"/>
          </p:nvPr>
        </p:nvPicPr>
        <p:blipFill>
          <a:blip r:embed="rId2"/>
          <a:stretch>
            <a:fillRect/>
          </a:stretch>
        </p:blipFill>
        <p:spPr>
          <a:xfrm>
            <a:off x="2714612" y="1071546"/>
            <a:ext cx="3962400" cy="742950"/>
          </a:xfrm>
        </p:spPr>
      </p:pic>
      <p:pic>
        <p:nvPicPr>
          <p:cNvPr id="5" name="Picture 4" descr="course_029_c.jpg"/>
          <p:cNvPicPr>
            <a:picLocks noChangeAspect="1"/>
          </p:cNvPicPr>
          <p:nvPr/>
        </p:nvPicPr>
        <p:blipFill>
          <a:blip r:embed="rId3"/>
          <a:stretch>
            <a:fillRect/>
          </a:stretch>
        </p:blipFill>
        <p:spPr>
          <a:xfrm>
            <a:off x="571472" y="2428868"/>
            <a:ext cx="3143271" cy="3760310"/>
          </a:xfrm>
          <a:prstGeom prst="rect">
            <a:avLst/>
          </a:prstGeom>
        </p:spPr>
      </p:pic>
      <p:pic>
        <p:nvPicPr>
          <p:cNvPr id="6" name="Picture 5" descr="course_029_e.jpg"/>
          <p:cNvPicPr>
            <a:picLocks noChangeAspect="1"/>
          </p:cNvPicPr>
          <p:nvPr/>
        </p:nvPicPr>
        <p:blipFill>
          <a:blip r:embed="rId4"/>
          <a:stretch>
            <a:fillRect/>
          </a:stretch>
        </p:blipFill>
        <p:spPr>
          <a:xfrm>
            <a:off x="4786314" y="2500306"/>
            <a:ext cx="3727200" cy="3429024"/>
          </a:xfrm>
          <a:prstGeom prst="rect">
            <a:avLst/>
          </a:prstGeom>
        </p:spPr>
      </p:pic>
      <p:sp>
        <p:nvSpPr>
          <p:cNvPr id="7" name="Footer Placeholder 6"/>
          <p:cNvSpPr>
            <a:spLocks noGrp="1"/>
          </p:cNvSpPr>
          <p:nvPr>
            <p:ph type="ftr" sz="quarter" idx="11"/>
          </p:nvPr>
        </p:nvSpPr>
        <p:spPr>
          <a:xfrm>
            <a:off x="2667000" y="6356350"/>
            <a:ext cx="4320000" cy="365125"/>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49</a:t>
            </a:fld>
            <a:endParaRPr lang="en-US"/>
          </a:p>
        </p:txBody>
      </p:sp>
    </p:spTree>
  </p:cSld>
  <p:clrMapOvr>
    <a:masterClrMapping/>
  </p:clrMapOvr>
  <p:transition spd="slow"/>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1020161" y="1447800"/>
            <a:ext cx="7666639" cy="2971800"/>
          </a:xfrm>
        </p:spPr>
        <p:txBody>
          <a:bodyPr>
            <a:normAutofit fontScale="55000" lnSpcReduction="20000"/>
          </a:bodyPr>
          <a:lstStyle/>
          <a:p>
            <a:pPr algn="just"/>
            <a:r>
              <a:rPr lang="en-US" dirty="0" smtClean="0">
                <a:solidFill>
                  <a:srgbClr val="FF0000"/>
                </a:solidFill>
              </a:rPr>
              <a:t>3GPP:</a:t>
            </a:r>
          </a:p>
          <a:p>
            <a:pPr marL="0" indent="0">
              <a:buNone/>
            </a:pPr>
            <a:r>
              <a:rPr lang="en-US" dirty="0" smtClean="0"/>
              <a:t>The </a:t>
            </a:r>
            <a:r>
              <a:rPr lang="en-US" dirty="0"/>
              <a:t>3rd Generation Partnership Project (3GPP) is European standardization </a:t>
            </a:r>
            <a:r>
              <a:rPr lang="en-US" dirty="0" smtClean="0"/>
              <a:t>body </a:t>
            </a:r>
            <a:r>
              <a:rPr lang="en-US" dirty="0"/>
              <a:t>(“</a:t>
            </a:r>
            <a:r>
              <a:rPr lang="en-US" dirty="0" smtClean="0"/>
              <a:t>GSM” family</a:t>
            </a:r>
            <a:r>
              <a:rPr lang="en-US" dirty="0"/>
              <a:t>),</a:t>
            </a:r>
            <a:endParaRPr lang="en-US" dirty="0" smtClean="0"/>
          </a:p>
          <a:p>
            <a:pPr algn="just"/>
            <a:r>
              <a:rPr lang="en-US" dirty="0" smtClean="0">
                <a:solidFill>
                  <a:srgbClr val="FF0000"/>
                </a:solidFill>
              </a:rPr>
              <a:t>3GPP2:</a:t>
            </a:r>
          </a:p>
          <a:p>
            <a:pPr marL="0" indent="0" algn="just">
              <a:buNone/>
            </a:pPr>
            <a:r>
              <a:rPr lang="en-US" dirty="0"/>
              <a:t>3GPP2 is a collaborative effort between </a:t>
            </a:r>
            <a:r>
              <a:rPr lang="en-US" dirty="0" smtClean="0"/>
              <a:t>some </a:t>
            </a:r>
            <a:r>
              <a:rPr lang="en-US" dirty="0"/>
              <a:t>officially </a:t>
            </a:r>
            <a:r>
              <a:rPr lang="en-US" dirty="0" smtClean="0"/>
              <a:t>reorganizations In North America and Asia East (china and Japan)</a:t>
            </a:r>
          </a:p>
          <a:p>
            <a:pPr algn="just"/>
            <a:r>
              <a:rPr lang="en-US" dirty="0" smtClean="0">
                <a:solidFill>
                  <a:srgbClr val="FF0000"/>
                </a:solidFill>
              </a:rPr>
              <a:t>IEEE</a:t>
            </a:r>
            <a:r>
              <a:rPr lang="en-US" dirty="0" smtClean="0"/>
              <a:t> </a:t>
            </a:r>
          </a:p>
          <a:p>
            <a:pPr marL="0" indent="0" algn="just">
              <a:buNone/>
            </a:pPr>
            <a:r>
              <a:rPr lang="en-US" dirty="0" smtClean="0"/>
              <a:t>Institute </a:t>
            </a:r>
            <a:r>
              <a:rPr lang="en-US" dirty="0"/>
              <a:t>of Electrical and Electronics </a:t>
            </a:r>
            <a:r>
              <a:rPr lang="en-US" dirty="0" smtClean="0"/>
              <a:t>Engineers is </a:t>
            </a:r>
            <a:r>
              <a:rPr lang="en-US" dirty="0"/>
              <a:t>data networks standards (“802.xx” family),</a:t>
            </a:r>
            <a:endParaRPr lang="en-US" dirty="0" smtClean="0"/>
          </a:p>
          <a:p>
            <a:r>
              <a:rPr lang="en-US" dirty="0" smtClean="0">
                <a:solidFill>
                  <a:srgbClr val="FF0000"/>
                </a:solidFill>
              </a:rPr>
              <a:t>ITU</a:t>
            </a:r>
            <a:endParaRPr lang="en-US" dirty="0">
              <a:solidFill>
                <a:srgbClr val="FF0000"/>
              </a:solidFill>
            </a:endParaRPr>
          </a:p>
          <a:p>
            <a:pPr marL="0" indent="0">
              <a:buNone/>
            </a:pPr>
            <a:r>
              <a:rPr lang="en-US" dirty="0" smtClean="0"/>
              <a:t>Definition </a:t>
            </a:r>
            <a:r>
              <a:rPr lang="en-US" dirty="0"/>
              <a:t>of the characteristics of </a:t>
            </a:r>
            <a:r>
              <a:rPr lang="en-US" dirty="0" smtClean="0"/>
              <a:t>the generation </a:t>
            </a:r>
            <a:r>
              <a:rPr lang="en-US" dirty="0"/>
              <a:t>(2, 3, 4, …), validation of </a:t>
            </a:r>
            <a:r>
              <a:rPr lang="en-US" dirty="0" smtClean="0"/>
              <a:t>proposed standards </a:t>
            </a:r>
            <a:r>
              <a:rPr lang="en-US" dirty="0"/>
              <a:t>and allocation of spectrum</a:t>
            </a:r>
            <a:endParaRPr lang="en-US" dirty="0" smtClean="0"/>
          </a:p>
          <a:p>
            <a:pPr marL="0" indent="0" algn="just">
              <a:buNone/>
            </a:pPr>
            <a:endParaRPr lang="en-US" dirty="0"/>
          </a:p>
        </p:txBody>
      </p:sp>
      <p:pic>
        <p:nvPicPr>
          <p:cNvPr id="9" name="Content Placeholder 5"/>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685800" y="3929066"/>
            <a:ext cx="8001000" cy="2500330"/>
          </a:xfrm>
          <a:prstGeom prst="rect">
            <a:avLst/>
          </a:prstGeom>
          <a:noFill/>
          <a:ln>
            <a:noFill/>
          </a:ln>
        </p:spPr>
      </p:pic>
      <p:sp>
        <p:nvSpPr>
          <p:cNvPr id="10" name="Title 1"/>
          <p:cNvSpPr>
            <a:spLocks noGrp="1"/>
          </p:cNvSpPr>
          <p:nvPr>
            <p:ph type="title"/>
          </p:nvPr>
        </p:nvSpPr>
        <p:spPr>
          <a:xfrm>
            <a:off x="609600" y="523860"/>
            <a:ext cx="8229600" cy="762000"/>
          </a:xfrm>
        </p:spPr>
        <p:txBody>
          <a:bodyPr>
            <a:normAutofit/>
          </a:bodyPr>
          <a:lstStyle/>
          <a:p>
            <a:pPr algn="ctr"/>
            <a:r>
              <a:rPr lang="en-US" sz="4000" b="1" dirty="0"/>
              <a:t>Standardization bodies</a:t>
            </a:r>
            <a:endParaRPr lang="en-US" sz="4000" b="1" dirty="0">
              <a:solidFill>
                <a:srgbClr val="FF0000"/>
              </a:solidFill>
            </a:endParaRPr>
          </a:p>
        </p:txBody>
      </p:sp>
      <p:pic>
        <p:nvPicPr>
          <p:cNvPr id="7" name="Picture 6"/>
          <p:cNvPicPr>
            <a:picLocks noChangeAspect="1"/>
          </p:cNvPicPr>
          <p:nvPr/>
        </p:nvPicPr>
        <p:blipFill>
          <a:blip r:embed="rId3"/>
          <a:stretch>
            <a:fillRect/>
          </a:stretch>
        </p:blipFill>
        <p:spPr>
          <a:xfrm>
            <a:off x="297102" y="1447800"/>
            <a:ext cx="668723" cy="390099"/>
          </a:xfrm>
          <a:prstGeom prst="rect">
            <a:avLst/>
          </a:prstGeom>
        </p:spPr>
      </p:pic>
      <p:pic>
        <p:nvPicPr>
          <p:cNvPr id="8" name="Picture 7"/>
          <p:cNvPicPr>
            <a:picLocks noChangeAspect="1"/>
          </p:cNvPicPr>
          <p:nvPr/>
        </p:nvPicPr>
        <p:blipFill>
          <a:blip r:embed="rId4"/>
          <a:stretch>
            <a:fillRect/>
          </a:stretch>
        </p:blipFill>
        <p:spPr>
          <a:xfrm>
            <a:off x="252246" y="2082988"/>
            <a:ext cx="828110" cy="287741"/>
          </a:xfrm>
          <a:prstGeom prst="rect">
            <a:avLst/>
          </a:prstGeom>
        </p:spPr>
      </p:pic>
      <p:pic>
        <p:nvPicPr>
          <p:cNvPr id="11" name="Picture 10"/>
          <p:cNvPicPr>
            <a:picLocks noChangeAspect="1"/>
          </p:cNvPicPr>
          <p:nvPr/>
        </p:nvPicPr>
        <p:blipFill>
          <a:blip r:embed="rId5"/>
          <a:stretch>
            <a:fillRect/>
          </a:stretch>
        </p:blipFill>
        <p:spPr>
          <a:xfrm>
            <a:off x="395097" y="2651072"/>
            <a:ext cx="451378" cy="497858"/>
          </a:xfrm>
          <a:prstGeom prst="rect">
            <a:avLst/>
          </a:prstGeom>
        </p:spPr>
      </p:pic>
      <p:pic>
        <p:nvPicPr>
          <p:cNvPr id="12" name="Picture 11"/>
          <p:cNvPicPr>
            <a:picLocks noChangeAspect="1"/>
          </p:cNvPicPr>
          <p:nvPr/>
        </p:nvPicPr>
        <p:blipFill>
          <a:blip r:embed="rId6"/>
          <a:stretch>
            <a:fillRect/>
          </a:stretch>
        </p:blipFill>
        <p:spPr>
          <a:xfrm>
            <a:off x="427604" y="3343706"/>
            <a:ext cx="386364" cy="398083"/>
          </a:xfrm>
          <a:prstGeom prst="rect">
            <a:avLst/>
          </a:prstGeom>
        </p:spPr>
      </p:pic>
      <p:sp>
        <p:nvSpPr>
          <p:cNvPr id="13" name="Footer Placeholder 12"/>
          <p:cNvSpPr>
            <a:spLocks noGrp="1"/>
          </p:cNvSpPr>
          <p:nvPr>
            <p:ph type="ftr" sz="quarter" idx="11"/>
          </p:nvPr>
        </p:nvSpPr>
        <p:spPr>
          <a:xfrm>
            <a:off x="2667000" y="6429420"/>
            <a:ext cx="4619644" cy="285728"/>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14" name="Slide Number Placeholder 1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278312884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642918"/>
            <a:ext cx="8229600" cy="846980"/>
          </a:xfrm>
        </p:spPr>
        <p:txBody>
          <a:bodyPr>
            <a:normAutofit fontScale="90000"/>
          </a:bodyPr>
          <a:lstStyle/>
          <a:p>
            <a:pPr algn="ctr"/>
            <a:r>
              <a:rPr lang="en-US" b="1" i="1" dirty="0" err="1">
                <a:solidFill>
                  <a:srgbClr val="FF0000"/>
                </a:solidFill>
              </a:rPr>
              <a:t>Tx</a:t>
            </a:r>
            <a:r>
              <a:rPr lang="en-US" b="1" i="1" dirty="0">
                <a:solidFill>
                  <a:srgbClr val="FF0000"/>
                </a:solidFill>
              </a:rPr>
              <a:t> &amp; Rx physical layer </a:t>
            </a:r>
            <a:r>
              <a:rPr lang="en-US" b="1" i="1" dirty="0" smtClean="0">
                <a:solidFill>
                  <a:srgbClr val="FF0000"/>
                </a:solidFill>
              </a:rPr>
              <a:t>processing</a:t>
            </a:r>
            <a:endParaRPr lang="en-US" b="1" dirty="0">
              <a:solidFill>
                <a:srgbClr val="FF0000"/>
              </a:solidFill>
            </a:endParaRPr>
          </a:p>
        </p:txBody>
      </p:sp>
      <p:pic>
        <p:nvPicPr>
          <p:cNvPr id="7" name="Content Placeholder 6"/>
          <p:cNvPicPr>
            <a:picLocks noGrp="1" noChangeAspect="1"/>
          </p:cNvPicPr>
          <p:nvPr>
            <p:ph idx="1"/>
          </p:nvPr>
        </p:nvPicPr>
        <p:blipFill>
          <a:blip r:embed="rId2"/>
          <a:stretch>
            <a:fillRect/>
          </a:stretch>
        </p:blipFill>
        <p:spPr>
          <a:xfrm>
            <a:off x="1285852" y="1714488"/>
            <a:ext cx="6556068" cy="4389437"/>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50</a:t>
            </a:fld>
            <a:endParaRPr lang="en-US"/>
          </a:p>
        </p:txBody>
      </p:sp>
    </p:spTree>
    <p:extLst>
      <p:ext uri="{BB962C8B-B14F-4D97-AF65-F5344CB8AC3E}">
        <p14:creationId xmlns:p14="http://schemas.microsoft.com/office/powerpoint/2010/main" val="116467053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b="1" dirty="0">
                <a:solidFill>
                  <a:srgbClr val="FF0000"/>
                </a:solidFill>
              </a:rPr>
              <a:t>CRC (Cyclic-Redundancy </a:t>
            </a:r>
            <a:r>
              <a:rPr lang="en-US" sz="4000" b="1" dirty="0" smtClean="0">
                <a:solidFill>
                  <a:srgbClr val="FF0000"/>
                </a:solidFill>
              </a:rPr>
              <a:t>Check) Coding</a:t>
            </a:r>
            <a:endParaRPr lang="en-US" sz="4000"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838666" y="2372738"/>
            <a:ext cx="7466667" cy="3514286"/>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51</a:t>
            </a:fld>
            <a:endParaRPr lang="en-US"/>
          </a:p>
        </p:txBody>
      </p:sp>
    </p:spTree>
    <p:extLst>
      <p:ext uri="{BB962C8B-B14F-4D97-AF65-F5344CB8AC3E}">
        <p14:creationId xmlns:p14="http://schemas.microsoft.com/office/powerpoint/2010/main" val="166661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4024" y="533400"/>
            <a:ext cx="8229600" cy="627888"/>
          </a:xfrm>
        </p:spPr>
        <p:txBody>
          <a:bodyPr>
            <a:normAutofit fontScale="90000"/>
          </a:bodyPr>
          <a:lstStyle/>
          <a:p>
            <a:pPr algn="ctr"/>
            <a:r>
              <a:rPr lang="en-US" b="1" dirty="0"/>
              <a:t>Forward Error Correction (FEC</a:t>
            </a:r>
            <a:r>
              <a:rPr lang="en-US" b="1" dirty="0" smtClean="0"/>
              <a:t>)</a:t>
            </a:r>
            <a:endParaRPr lang="en-US" b="1" dirty="0"/>
          </a:p>
        </p:txBody>
      </p:sp>
      <p:pic>
        <p:nvPicPr>
          <p:cNvPr id="4" name="Content Placeholder 3"/>
          <p:cNvPicPr>
            <a:picLocks noGrp="1" noChangeAspect="1"/>
          </p:cNvPicPr>
          <p:nvPr>
            <p:ph idx="1"/>
          </p:nvPr>
        </p:nvPicPr>
        <p:blipFill>
          <a:blip r:embed="rId2"/>
          <a:stretch>
            <a:fillRect/>
          </a:stretch>
        </p:blipFill>
        <p:spPr>
          <a:xfrm>
            <a:off x="152400" y="1161288"/>
            <a:ext cx="6466659" cy="3810000"/>
          </a:xfrm>
          <a:prstGeom prst="rect">
            <a:avLst/>
          </a:prstGeom>
        </p:spPr>
      </p:pic>
      <p:pic>
        <p:nvPicPr>
          <p:cNvPr id="5" name="Picture 4"/>
          <p:cNvPicPr>
            <a:picLocks noChangeAspect="1"/>
          </p:cNvPicPr>
          <p:nvPr/>
        </p:nvPicPr>
        <p:blipFill>
          <a:blip r:embed="rId3"/>
          <a:stretch>
            <a:fillRect/>
          </a:stretch>
        </p:blipFill>
        <p:spPr>
          <a:xfrm>
            <a:off x="3657600" y="4267200"/>
            <a:ext cx="4790476" cy="2323809"/>
          </a:xfrm>
          <a:prstGeom prst="rect">
            <a:avLst/>
          </a:prstGeom>
        </p:spPr>
      </p:pic>
      <p:sp>
        <p:nvSpPr>
          <p:cNvPr id="6" name="Footer Placeholder 5"/>
          <p:cNvSpPr>
            <a:spLocks noGrp="1"/>
          </p:cNvSpPr>
          <p:nvPr>
            <p:ph type="ftr" sz="quarter" idx="11"/>
          </p:nvPr>
        </p:nvSpPr>
        <p:spPr>
          <a:xfrm>
            <a:off x="714348" y="6356350"/>
            <a:ext cx="3352800" cy="365125"/>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52</a:t>
            </a:fld>
            <a:endParaRPr lang="en-US"/>
          </a:p>
        </p:txBody>
      </p:sp>
    </p:spTree>
    <p:extLst>
      <p:ext uri="{BB962C8B-B14F-4D97-AF65-F5344CB8AC3E}">
        <p14:creationId xmlns:p14="http://schemas.microsoft.com/office/powerpoint/2010/main" val="210074121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i="1" dirty="0"/>
              <a:t>Adaptive Coding</a:t>
            </a:r>
            <a:endParaRPr lang="en-US" dirty="0"/>
          </a:p>
        </p:txBody>
      </p:sp>
      <p:pic>
        <p:nvPicPr>
          <p:cNvPr id="4" name="Content Placeholder 3"/>
          <p:cNvPicPr>
            <a:picLocks noGrp="1" noChangeAspect="1"/>
          </p:cNvPicPr>
          <p:nvPr>
            <p:ph idx="1"/>
          </p:nvPr>
        </p:nvPicPr>
        <p:blipFill>
          <a:blip r:embed="rId2"/>
          <a:stretch>
            <a:fillRect/>
          </a:stretch>
        </p:blipFill>
        <p:spPr>
          <a:xfrm>
            <a:off x="1142976" y="2000240"/>
            <a:ext cx="6902145" cy="4172483"/>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53</a:t>
            </a:fld>
            <a:endParaRPr lang="en-US"/>
          </a:p>
        </p:txBody>
      </p:sp>
    </p:spTree>
    <p:extLst>
      <p:ext uri="{BB962C8B-B14F-4D97-AF65-F5344CB8AC3E}">
        <p14:creationId xmlns:p14="http://schemas.microsoft.com/office/powerpoint/2010/main" val="419723551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80288"/>
          </a:xfrm>
        </p:spPr>
        <p:txBody>
          <a:bodyPr>
            <a:normAutofit fontScale="90000"/>
          </a:bodyPr>
          <a:lstStyle/>
          <a:p>
            <a:pPr algn="ctr"/>
            <a:r>
              <a:rPr lang="en-US" b="1" i="1" dirty="0">
                <a:solidFill>
                  <a:srgbClr val="FF0000"/>
                </a:solidFill>
              </a:rPr>
              <a:t>Interleaving</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071538" y="1714488"/>
            <a:ext cx="7266139" cy="4463015"/>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54</a:t>
            </a:fld>
            <a:endParaRPr lang="en-US"/>
          </a:p>
        </p:txBody>
      </p:sp>
    </p:spTree>
    <p:extLst>
      <p:ext uri="{BB962C8B-B14F-4D97-AF65-F5344CB8AC3E}">
        <p14:creationId xmlns:p14="http://schemas.microsoft.com/office/powerpoint/2010/main" val="105787881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a:t>MODULATION</a:t>
            </a:r>
            <a:endParaRPr lang="en-US" dirty="0"/>
          </a:p>
        </p:txBody>
      </p:sp>
      <p:sp>
        <p:nvSpPr>
          <p:cNvPr id="3" name="Content Placeholder 2"/>
          <p:cNvSpPr>
            <a:spLocks noGrp="1"/>
          </p:cNvSpPr>
          <p:nvPr>
            <p:ph idx="1"/>
          </p:nvPr>
        </p:nvSpPr>
        <p:spPr>
          <a:xfrm>
            <a:off x="762000" y="1935480"/>
            <a:ext cx="7924800" cy="2103120"/>
          </a:xfrm>
        </p:spPr>
        <p:txBody>
          <a:bodyPr>
            <a:normAutofit fontScale="85000" lnSpcReduction="20000"/>
          </a:bodyPr>
          <a:lstStyle/>
          <a:p>
            <a:pPr marL="0" indent="0">
              <a:buNone/>
            </a:pPr>
            <a:r>
              <a:rPr lang="en-US" dirty="0"/>
              <a:t>The modulation process maps blocks of scrambled bits </a:t>
            </a:r>
            <a:r>
              <a:rPr lang="en-US" dirty="0" smtClean="0"/>
              <a:t>onto symbols.</a:t>
            </a:r>
          </a:p>
          <a:p>
            <a:r>
              <a:rPr lang="en-US" dirty="0"/>
              <a:t>BPSK (</a:t>
            </a:r>
            <a:r>
              <a:rPr lang="en-US" dirty="0" smtClean="0"/>
              <a:t>Binary Phase </a:t>
            </a:r>
            <a:r>
              <a:rPr lang="en-US" dirty="0"/>
              <a:t>Shift Keying)</a:t>
            </a:r>
            <a:r>
              <a:rPr lang="en-US" dirty="0" smtClean="0"/>
              <a:t>is </a:t>
            </a:r>
            <a:r>
              <a:rPr lang="en-US" dirty="0"/>
              <a:t>used for some signaling</a:t>
            </a:r>
            <a:endParaRPr lang="en-US" dirty="0" smtClean="0"/>
          </a:p>
          <a:p>
            <a:r>
              <a:rPr lang="en-US" dirty="0" smtClean="0"/>
              <a:t>QPSK </a:t>
            </a:r>
            <a:r>
              <a:rPr lang="en-US" dirty="0"/>
              <a:t>(Quadrature Phase shift keying)</a:t>
            </a:r>
          </a:p>
          <a:p>
            <a:r>
              <a:rPr lang="en-US" dirty="0" smtClean="0"/>
              <a:t>16-QAM </a:t>
            </a:r>
            <a:r>
              <a:rPr lang="en-US" dirty="0"/>
              <a:t>(16 Quadrature Amplitude Modulation)</a:t>
            </a:r>
          </a:p>
          <a:p>
            <a:r>
              <a:rPr lang="en-US" dirty="0" smtClean="0"/>
              <a:t>64-QAM </a:t>
            </a:r>
            <a:r>
              <a:rPr lang="en-US" dirty="0"/>
              <a:t>(64 Quadrature Amplitude Modulation)</a:t>
            </a:r>
          </a:p>
        </p:txBody>
      </p:sp>
      <p:pic>
        <p:nvPicPr>
          <p:cNvPr id="4" name="Picture 3"/>
          <p:cNvPicPr>
            <a:picLocks noChangeAspect="1"/>
          </p:cNvPicPr>
          <p:nvPr/>
        </p:nvPicPr>
        <p:blipFill>
          <a:blip r:embed="rId2"/>
          <a:stretch>
            <a:fillRect/>
          </a:stretch>
        </p:blipFill>
        <p:spPr>
          <a:xfrm>
            <a:off x="609600" y="4000504"/>
            <a:ext cx="7619048" cy="1933333"/>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55</a:t>
            </a:fld>
            <a:endParaRPr lang="en-US"/>
          </a:p>
        </p:txBody>
      </p:sp>
    </p:spTree>
    <p:extLst>
      <p:ext uri="{BB962C8B-B14F-4D97-AF65-F5344CB8AC3E}">
        <p14:creationId xmlns:p14="http://schemas.microsoft.com/office/powerpoint/2010/main" val="41491836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1143000"/>
          </a:xfrm>
        </p:spPr>
        <p:txBody>
          <a:bodyPr/>
          <a:lstStyle/>
          <a:p>
            <a:pPr algn="ctr"/>
            <a:r>
              <a:rPr lang="en-US" b="1" dirty="0" smtClean="0">
                <a:solidFill>
                  <a:srgbClr val="FF0000"/>
                </a:solidFill>
              </a:rPr>
              <a:t>Adaptive Modulation</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762000" y="1752600"/>
            <a:ext cx="7843752" cy="4694237"/>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56</a:t>
            </a:fld>
            <a:endParaRPr lang="en-US"/>
          </a:p>
        </p:txBody>
      </p:sp>
    </p:spTree>
    <p:extLst>
      <p:ext uri="{BB962C8B-B14F-4D97-AF65-F5344CB8AC3E}">
        <p14:creationId xmlns:p14="http://schemas.microsoft.com/office/powerpoint/2010/main" val="20003300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96086"/>
          </a:xfrm>
        </p:spPr>
        <p:txBody>
          <a:bodyPr>
            <a:normAutofit fontScale="90000"/>
          </a:bodyPr>
          <a:lstStyle/>
          <a:p>
            <a:pPr algn="ctr"/>
            <a:r>
              <a:rPr lang="en-US" b="1" dirty="0" smtClean="0">
                <a:solidFill>
                  <a:srgbClr val="FF0000"/>
                </a:solidFill>
              </a:rPr>
              <a:t>Scheduling</a:t>
            </a:r>
            <a:endParaRPr lang="fa-IR" b="1" dirty="0">
              <a:solidFill>
                <a:srgbClr val="FF0000"/>
              </a:solidFill>
            </a:endParaRPr>
          </a:p>
        </p:txBody>
      </p:sp>
      <p:sp>
        <p:nvSpPr>
          <p:cNvPr id="3" name="Content Placeholder 2"/>
          <p:cNvSpPr>
            <a:spLocks noGrp="1"/>
          </p:cNvSpPr>
          <p:nvPr>
            <p:ph idx="1"/>
          </p:nvPr>
        </p:nvSpPr>
        <p:spPr>
          <a:xfrm>
            <a:off x="457200" y="1935480"/>
            <a:ext cx="3471858" cy="4136726"/>
          </a:xfrm>
        </p:spPr>
        <p:txBody>
          <a:bodyPr>
            <a:normAutofit fontScale="85000" lnSpcReduction="10000"/>
          </a:bodyPr>
          <a:lstStyle/>
          <a:p>
            <a:r>
              <a:rPr lang="en-US" dirty="0" smtClean="0"/>
              <a:t>The principle behind DL Scheduling in LTE is to allocate UEs the RBs that have the highest S/N ratio and hence can use the highest order modulation, least coding and MIMO spatial multiplexing. The scheduling in this way give the most efficient use of the RF spectrum.</a:t>
            </a:r>
          </a:p>
          <a:p>
            <a:endParaRPr lang="fa-IR" dirty="0"/>
          </a:p>
        </p:txBody>
      </p:sp>
      <p:pic>
        <p:nvPicPr>
          <p:cNvPr id="4" name="Picture 3" descr="DSC_0227.JPG"/>
          <p:cNvPicPr>
            <a:picLocks noChangeAspect="1"/>
          </p:cNvPicPr>
          <p:nvPr/>
        </p:nvPicPr>
        <p:blipFill>
          <a:blip r:embed="rId2" cstate="print"/>
          <a:stretch>
            <a:fillRect/>
          </a:stretch>
        </p:blipFill>
        <p:spPr>
          <a:xfrm>
            <a:off x="4357686" y="2285992"/>
            <a:ext cx="4500562" cy="2883738"/>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57</a:t>
            </a:fld>
            <a:endParaRPr lang="en-US"/>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28604"/>
            <a:ext cx="8229600" cy="918418"/>
          </a:xfrm>
        </p:spPr>
        <p:txBody>
          <a:bodyPr/>
          <a:lstStyle/>
          <a:p>
            <a:pPr algn="ctr"/>
            <a:r>
              <a:rPr lang="en-US" b="1" dirty="0" smtClean="0">
                <a:solidFill>
                  <a:srgbClr val="FF0000"/>
                </a:solidFill>
              </a:rPr>
              <a:t>OFDM</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363337" y="1571612"/>
            <a:ext cx="8417326" cy="3410567"/>
          </a:xfrm>
          <a:prstGeom prst="rect">
            <a:avLst/>
          </a:prstGeom>
        </p:spPr>
      </p:pic>
      <p:pic>
        <p:nvPicPr>
          <p:cNvPr id="5" name="Picture 4"/>
          <p:cNvPicPr>
            <a:picLocks noChangeAspect="1"/>
          </p:cNvPicPr>
          <p:nvPr/>
        </p:nvPicPr>
        <p:blipFill>
          <a:blip r:embed="rId3"/>
          <a:stretch>
            <a:fillRect/>
          </a:stretch>
        </p:blipFill>
        <p:spPr>
          <a:xfrm>
            <a:off x="3124200" y="5072074"/>
            <a:ext cx="2580952" cy="1047619"/>
          </a:xfrm>
          <a:prstGeom prst="rect">
            <a:avLst/>
          </a:prstGeom>
        </p:spPr>
      </p:pic>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58</a:t>
            </a:fld>
            <a:endParaRPr lang="en-US"/>
          </a:p>
        </p:txBody>
      </p:sp>
    </p:spTree>
    <p:extLst>
      <p:ext uri="{BB962C8B-B14F-4D97-AF65-F5344CB8AC3E}">
        <p14:creationId xmlns:p14="http://schemas.microsoft.com/office/powerpoint/2010/main" val="287438403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b="1" dirty="0" smtClean="0">
                <a:solidFill>
                  <a:srgbClr val="FF0000"/>
                </a:solidFill>
              </a:rPr>
              <a:t>OFDM and OFDMA</a:t>
            </a:r>
            <a:endParaRPr lang="fa-IR" b="1" dirty="0">
              <a:solidFill>
                <a:srgbClr val="FF0000"/>
              </a:solidFill>
            </a:endParaRPr>
          </a:p>
        </p:txBody>
      </p:sp>
      <p:pic>
        <p:nvPicPr>
          <p:cNvPr id="5122" name="Picture 2"/>
          <p:cNvPicPr>
            <a:picLocks noGrp="1" noChangeAspect="1" noChangeArrowheads="1"/>
          </p:cNvPicPr>
          <p:nvPr>
            <p:ph idx="1"/>
          </p:nvPr>
        </p:nvPicPr>
        <p:blipFill>
          <a:blip r:embed="rId2"/>
          <a:srcRect/>
          <a:stretch>
            <a:fillRect/>
          </a:stretch>
        </p:blipFill>
        <p:spPr bwMode="auto">
          <a:xfrm>
            <a:off x="504975" y="1999604"/>
            <a:ext cx="8210429" cy="4235954"/>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59</a:t>
            </a:fld>
            <a:endParaRPr lang="en-U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76400"/>
            <a:ext cx="8229600" cy="551688"/>
          </a:xfrm>
        </p:spPr>
        <p:txBody>
          <a:bodyPr>
            <a:noAutofit/>
          </a:bodyPr>
          <a:lstStyle/>
          <a:p>
            <a:pPr algn="ctr"/>
            <a:r>
              <a:rPr lang="en-US" sz="2800" b="1" dirty="0" smtClean="0">
                <a:solidFill>
                  <a:srgbClr val="FF0000"/>
                </a:solidFill>
              </a:rPr>
              <a:t>Comparison of technologies in Mobility and Throughput</a:t>
            </a:r>
            <a:endParaRPr lang="en-US" sz="2800" dirty="0">
              <a:solidFill>
                <a:srgbClr val="FF0000"/>
              </a:solidFill>
            </a:endParaRPr>
          </a:p>
        </p:txBody>
      </p:sp>
      <p:pic>
        <p:nvPicPr>
          <p:cNvPr id="2050" name="Picture 2"/>
          <p:cNvPicPr>
            <a:picLocks noGrp="1" noChangeAspect="1" noChangeArrowheads="1"/>
          </p:cNvPicPr>
          <p:nvPr>
            <p:ph idx="1"/>
          </p:nvPr>
        </p:nvPicPr>
        <p:blipFill>
          <a:blip r:embed="rId3"/>
          <a:srcRect/>
          <a:stretch>
            <a:fillRect/>
          </a:stretch>
        </p:blipFill>
        <p:spPr bwMode="auto">
          <a:xfrm>
            <a:off x="425355" y="2819400"/>
            <a:ext cx="8402444" cy="3429000"/>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OFDM Block diagram</a:t>
            </a:r>
            <a:endParaRPr lang="en-US" dirty="0"/>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362200"/>
            <a:ext cx="8229600" cy="2642227"/>
          </a:xfrm>
          <a:prstGeom prst="rect">
            <a:avLst/>
          </a:prstGeom>
          <a:noFill/>
          <a:ln>
            <a:noFill/>
          </a:ln>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60</a:t>
            </a:fld>
            <a:endParaRPr lang="en-US"/>
          </a:p>
        </p:txBody>
      </p:sp>
      <p:pic>
        <p:nvPicPr>
          <p:cNvPr id="66562" name="Picture 2" descr="C:\Users\vasta\AppData\Local\Temp\SNAGHTMLdc9b0b.PNG"/>
          <p:cNvPicPr>
            <a:picLocks noChangeAspect="1" noChangeArrowheads="1"/>
          </p:cNvPicPr>
          <p:nvPr/>
        </p:nvPicPr>
        <p:blipFill>
          <a:blip r:embed="rId3"/>
          <a:srcRect/>
          <a:stretch>
            <a:fillRect/>
          </a:stretch>
        </p:blipFill>
        <p:spPr bwMode="auto">
          <a:xfrm>
            <a:off x="1214414" y="5072074"/>
            <a:ext cx="6477000" cy="1228726"/>
          </a:xfrm>
          <a:prstGeom prst="rect">
            <a:avLst/>
          </a:prstGeom>
          <a:noFill/>
        </p:spPr>
      </p:pic>
    </p:spTree>
    <p:extLst>
      <p:ext uri="{BB962C8B-B14F-4D97-AF65-F5344CB8AC3E}">
        <p14:creationId xmlns:p14="http://schemas.microsoft.com/office/powerpoint/2010/main" val="196971215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OFDM Blocks</a:t>
            </a:r>
            <a:endParaRPr lang="fa-IR"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61</a:t>
            </a:fld>
            <a:endParaRPr lang="en-US"/>
          </a:p>
        </p:txBody>
      </p:sp>
      <p:pic>
        <p:nvPicPr>
          <p:cNvPr id="65537" name="Picture 1"/>
          <p:cNvPicPr>
            <a:picLocks noChangeAspect="1" noChangeArrowheads="1"/>
          </p:cNvPicPr>
          <p:nvPr/>
        </p:nvPicPr>
        <p:blipFill>
          <a:blip r:embed="rId2"/>
          <a:srcRect/>
          <a:stretch>
            <a:fillRect/>
          </a:stretch>
        </p:blipFill>
        <p:spPr bwMode="auto">
          <a:xfrm>
            <a:off x="144493" y="2214554"/>
            <a:ext cx="8856663" cy="2924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21793"/>
          </a:xfrm>
        </p:spPr>
        <p:txBody>
          <a:bodyPr>
            <a:normAutofit fontScale="90000"/>
          </a:bodyPr>
          <a:lstStyle/>
          <a:p>
            <a:endParaRPr lang="en-US" dirty="0"/>
          </a:p>
        </p:txBody>
      </p:sp>
      <p:sp>
        <p:nvSpPr>
          <p:cNvPr id="4" name="Rectangle 3"/>
          <p:cNvSpPr/>
          <p:nvPr/>
        </p:nvSpPr>
        <p:spPr>
          <a:xfrm>
            <a:off x="685800" y="4134623"/>
            <a:ext cx="7315200" cy="646331"/>
          </a:xfrm>
          <a:prstGeom prst="rect">
            <a:avLst/>
          </a:prstGeom>
        </p:spPr>
        <p:txBody>
          <a:bodyPr wrap="square">
            <a:spAutoFit/>
          </a:bodyPr>
          <a:lstStyle/>
          <a:p>
            <a:pPr algn="ctr"/>
            <a:r>
              <a:rPr lang="en-US" i="1" dirty="0">
                <a:solidFill>
                  <a:srgbClr val="003258"/>
                </a:solidFill>
                <a:latin typeface="Arial-ItalicMT"/>
              </a:rPr>
              <a:t>Users given variable number of 15 kHz </a:t>
            </a:r>
            <a:r>
              <a:rPr lang="en-US" i="1" dirty="0" smtClean="0">
                <a:solidFill>
                  <a:srgbClr val="003258"/>
                </a:solidFill>
                <a:latin typeface="Arial-ItalicMT"/>
              </a:rPr>
              <a:t>subcarriers in </a:t>
            </a:r>
            <a:r>
              <a:rPr lang="en-US" i="1" dirty="0">
                <a:solidFill>
                  <a:srgbClr val="003258"/>
                </a:solidFill>
                <a:latin typeface="Arial-ItalicMT"/>
              </a:rPr>
              <a:t>blocks of 12 (12X15 = 180 kHz) every 1 </a:t>
            </a:r>
            <a:r>
              <a:rPr lang="en-US" i="1" dirty="0" err="1">
                <a:solidFill>
                  <a:srgbClr val="003258"/>
                </a:solidFill>
                <a:latin typeface="Arial-ItalicMT"/>
              </a:rPr>
              <a:t>msec</a:t>
            </a:r>
            <a:endParaRPr lang="en-US" dirty="0"/>
          </a:p>
        </p:txBody>
      </p:sp>
      <p:pic>
        <p:nvPicPr>
          <p:cNvPr id="6" name="Picture 2" descr="https://www.fcc.gov/pshs/techtopics/tt22-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43042" y="4786322"/>
            <a:ext cx="5834856" cy="1484532"/>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p:cNvSpPr>
            <a:spLocks noGrp="1"/>
          </p:cNvSpPr>
          <p:nvPr>
            <p:ph type="ftr" sz="quarter" idx="11"/>
          </p:nvPr>
        </p:nvSpPr>
        <p:spPr/>
        <p:txBody>
          <a:bodyPr/>
          <a:lstStyle/>
          <a:p>
            <a:r>
              <a:rPr lang="en-US" smtClean="0"/>
              <a:t>Mohammad Rasoul Tanhatalab (m_r_tanha@yahoo.com)</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62</a:t>
            </a:fld>
            <a:endParaRPr lang="en-US"/>
          </a:p>
        </p:txBody>
      </p:sp>
      <p:pic>
        <p:nvPicPr>
          <p:cNvPr id="64513" name="Picture 1"/>
          <p:cNvPicPr>
            <a:picLocks noChangeAspect="1" noChangeArrowheads="1"/>
          </p:cNvPicPr>
          <p:nvPr/>
        </p:nvPicPr>
        <p:blipFill>
          <a:blip r:embed="rId3"/>
          <a:srcRect/>
          <a:stretch>
            <a:fillRect/>
          </a:stretch>
        </p:blipFill>
        <p:spPr bwMode="auto">
          <a:xfrm>
            <a:off x="1714480" y="1714488"/>
            <a:ext cx="5695950" cy="2305050"/>
          </a:xfrm>
          <a:prstGeom prst="rect">
            <a:avLst/>
          </a:prstGeom>
          <a:noFill/>
          <a:ln w="9525">
            <a:noFill/>
            <a:miter lim="800000"/>
            <a:headEnd/>
            <a:tailEnd/>
          </a:ln>
          <a:effectLst/>
        </p:spPr>
      </p:pic>
    </p:spTree>
    <p:extLst>
      <p:ext uri="{BB962C8B-B14F-4D97-AF65-F5344CB8AC3E}">
        <p14:creationId xmlns:p14="http://schemas.microsoft.com/office/powerpoint/2010/main" val="397987385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sz="2800" b="1" dirty="0" smtClean="0">
                <a:solidFill>
                  <a:srgbClr val="FF0000"/>
                </a:solidFill>
              </a:rPr>
              <a:t>The number of RBs (</a:t>
            </a:r>
            <a:r>
              <a:rPr lang="en-US" sz="2800" b="1" dirty="0" err="1" smtClean="0">
                <a:solidFill>
                  <a:srgbClr val="FF0000"/>
                </a:solidFill>
              </a:rPr>
              <a:t>nRB</a:t>
            </a:r>
            <a:r>
              <a:rPr lang="en-US" sz="2800" b="1" dirty="0" smtClean="0">
                <a:solidFill>
                  <a:srgbClr val="FF0000"/>
                </a:solidFill>
              </a:rPr>
              <a:t>) depends on the Channel Bandwidth (</a:t>
            </a:r>
            <a:r>
              <a:rPr lang="en-US" sz="2800" b="1" dirty="0" err="1" smtClean="0">
                <a:solidFill>
                  <a:srgbClr val="FF0000"/>
                </a:solidFill>
              </a:rPr>
              <a:t>BWChannel</a:t>
            </a:r>
            <a:r>
              <a:rPr lang="en-US" sz="2800" b="1" dirty="0" smtClean="0">
                <a:solidFill>
                  <a:srgbClr val="FF0000"/>
                </a:solidFill>
              </a:rPr>
              <a:t>)</a:t>
            </a:r>
            <a:endParaRPr lang="fa-IR" sz="2800" b="1" dirty="0">
              <a:solidFill>
                <a:srgbClr val="FF0000"/>
              </a:solidFill>
            </a:endParaRPr>
          </a:p>
        </p:txBody>
      </p:sp>
      <p:pic>
        <p:nvPicPr>
          <p:cNvPr id="78852" name="Picture 4"/>
          <p:cNvPicPr>
            <a:picLocks noGrp="1" noChangeAspect="1" noChangeArrowheads="1"/>
          </p:cNvPicPr>
          <p:nvPr>
            <p:ph idx="1"/>
          </p:nvPr>
        </p:nvPicPr>
        <p:blipFill>
          <a:blip r:embed="rId2"/>
          <a:srcRect/>
          <a:stretch>
            <a:fillRect/>
          </a:stretch>
        </p:blipFill>
        <p:spPr bwMode="auto">
          <a:xfrm>
            <a:off x="1071538" y="2000240"/>
            <a:ext cx="7045591" cy="4310641"/>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63</a:t>
            </a:fld>
            <a:endParaRPr lang="en-US"/>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871542"/>
            <a:ext cx="8172480" cy="628632"/>
          </a:xfrm>
        </p:spPr>
        <p:txBody>
          <a:bodyPr/>
          <a:lstStyle/>
          <a:p>
            <a:pPr algn="ctr"/>
            <a:r>
              <a:rPr lang="en-US" sz="3600" b="1" dirty="0" smtClean="0">
                <a:solidFill>
                  <a:srgbClr val="FF0000"/>
                </a:solidFill>
              </a:rPr>
              <a:t>Kinds of Sub-Carriers</a:t>
            </a:r>
            <a:endParaRPr lang="fa-IR" sz="3600" b="1" dirty="0">
              <a:solidFill>
                <a:srgbClr val="FF0000"/>
              </a:solidFill>
            </a:endParaRPr>
          </a:p>
        </p:txBody>
      </p:sp>
      <p:sp>
        <p:nvSpPr>
          <p:cNvPr id="7" name="Text Placeholder 6"/>
          <p:cNvSpPr>
            <a:spLocks noGrp="1"/>
          </p:cNvSpPr>
          <p:nvPr>
            <p:ph type="body" idx="2"/>
          </p:nvPr>
        </p:nvSpPr>
        <p:spPr>
          <a:xfrm>
            <a:off x="685800" y="1676400"/>
            <a:ext cx="7600976" cy="1752600"/>
          </a:xfrm>
        </p:spPr>
        <p:txBody>
          <a:bodyPr>
            <a:noAutofit/>
          </a:bodyPr>
          <a:lstStyle/>
          <a:p>
            <a:pPr>
              <a:buFont typeface="Arial" pitchFamily="34" charset="0"/>
              <a:buChar char="•"/>
            </a:pPr>
            <a:r>
              <a:rPr lang="en-US" sz="2000" b="1" dirty="0" smtClean="0"/>
              <a:t>Data sub-carrier</a:t>
            </a:r>
          </a:p>
          <a:p>
            <a:pPr>
              <a:buFont typeface="Arial" pitchFamily="34" charset="0"/>
              <a:buChar char="•"/>
            </a:pPr>
            <a:r>
              <a:rPr lang="en-US" sz="2000" b="1" dirty="0" smtClean="0"/>
              <a:t>Pilot Sub-carrier </a:t>
            </a:r>
            <a:r>
              <a:rPr lang="en-US" sz="2000" dirty="0" smtClean="0"/>
              <a:t>(they are used to perform channel estimation)</a:t>
            </a:r>
          </a:p>
          <a:p>
            <a:pPr>
              <a:buFont typeface="Arial" pitchFamily="34" charset="0"/>
              <a:buChar char="•"/>
            </a:pPr>
            <a:r>
              <a:rPr lang="en-US" sz="2000" b="1" dirty="0" smtClean="0"/>
              <a:t>DC sub-carrier  </a:t>
            </a:r>
            <a:r>
              <a:rPr lang="en-US" sz="2000" dirty="0" smtClean="0"/>
              <a:t>(Direct Current Subcarrier is used by the mobile device to locate the center of the OFDM frequency band)</a:t>
            </a:r>
          </a:p>
          <a:p>
            <a:pPr>
              <a:buFont typeface="Arial" pitchFamily="34" charset="0"/>
              <a:buChar char="•"/>
            </a:pPr>
            <a:r>
              <a:rPr lang="en-US" sz="2000" b="1" dirty="0" smtClean="0"/>
              <a:t>Guard Sub-carrier</a:t>
            </a:r>
          </a:p>
          <a:p>
            <a:pPr>
              <a:buFont typeface="Arial" pitchFamily="34" charset="0"/>
              <a:buChar char="•"/>
            </a:pPr>
            <a:endParaRPr lang="fa-IR" sz="2000" dirty="0"/>
          </a:p>
        </p:txBody>
      </p:sp>
      <p:pic>
        <p:nvPicPr>
          <p:cNvPr id="8" name="Content Placeholder 7" descr="sub-car.JPG"/>
          <p:cNvPicPr>
            <a:picLocks noGrp="1" noChangeAspect="1"/>
          </p:cNvPicPr>
          <p:nvPr>
            <p:ph sz="half" idx="1"/>
          </p:nvPr>
        </p:nvPicPr>
        <p:blipFill>
          <a:blip r:embed="rId2"/>
          <a:stretch>
            <a:fillRect/>
          </a:stretch>
        </p:blipFill>
        <p:spPr>
          <a:xfrm>
            <a:off x="734759" y="4000504"/>
            <a:ext cx="7909207" cy="2214578"/>
          </a:xfrm>
        </p:spPr>
      </p:pic>
      <p:sp>
        <p:nvSpPr>
          <p:cNvPr id="86018" name="AutoShape 2" descr="http://1.bp.blogspot.com/-ZBr3NVI1w3Y/TxgTUCiuslI/AAAAAAAAAT8/e_YEK3OvUbI/s400/LTE+SUB+Carrier.JPG"/>
          <p:cNvSpPr>
            <a:spLocks noChangeAspect="1" noChangeArrowheads="1"/>
          </p:cNvSpPr>
          <p:nvPr/>
        </p:nvSpPr>
        <p:spPr bwMode="auto">
          <a:xfrm>
            <a:off x="8923338"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a-IR"/>
          </a:p>
        </p:txBody>
      </p:sp>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64</a:t>
            </a:fld>
            <a:endParaRPr lang="en-US"/>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785794"/>
            <a:ext cx="8229600" cy="704104"/>
          </a:xfrm>
        </p:spPr>
        <p:txBody>
          <a:bodyPr>
            <a:normAutofit fontScale="90000"/>
          </a:bodyPr>
          <a:lstStyle/>
          <a:p>
            <a:pPr algn="ctr"/>
            <a:r>
              <a:rPr lang="en-US" b="1" dirty="0" smtClean="0">
                <a:solidFill>
                  <a:srgbClr val="FF0000"/>
                </a:solidFill>
              </a:rPr>
              <a:t>TDD Sub-carrier</a:t>
            </a:r>
            <a:endParaRPr lang="fa-IR" b="1" dirty="0">
              <a:solidFill>
                <a:srgbClr val="FF0000"/>
              </a:solidFill>
            </a:endParaRPr>
          </a:p>
        </p:txBody>
      </p:sp>
      <p:pic>
        <p:nvPicPr>
          <p:cNvPr id="3074" name="Picture 2"/>
          <p:cNvPicPr>
            <a:picLocks noGrp="1" noChangeAspect="1" noChangeArrowheads="1"/>
          </p:cNvPicPr>
          <p:nvPr>
            <p:ph idx="1"/>
          </p:nvPr>
        </p:nvPicPr>
        <p:blipFill>
          <a:blip r:embed="rId2"/>
          <a:srcRect/>
          <a:stretch>
            <a:fillRect/>
          </a:stretch>
        </p:blipFill>
        <p:spPr bwMode="auto">
          <a:xfrm>
            <a:off x="1155629" y="1714488"/>
            <a:ext cx="6773957" cy="4506524"/>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65</a:t>
            </a:fld>
            <a:endParaRPr lang="en-US"/>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780288"/>
          </a:xfrm>
        </p:spPr>
        <p:txBody>
          <a:bodyPr>
            <a:normAutofit fontScale="90000"/>
          </a:bodyPr>
          <a:lstStyle/>
          <a:p>
            <a:pPr algn="ctr"/>
            <a:r>
              <a:rPr lang="en-US" b="1" dirty="0" smtClean="0">
                <a:solidFill>
                  <a:srgbClr val="FF0000"/>
                </a:solidFill>
              </a:rPr>
              <a:t>OFDMA Resource Block</a:t>
            </a:r>
            <a:endParaRPr lang="en-US" b="1" dirty="0">
              <a:solidFill>
                <a:srgbClr val="FF0000"/>
              </a:solidFill>
            </a:endParaRPr>
          </a:p>
        </p:txBody>
      </p:sp>
      <p:pic>
        <p:nvPicPr>
          <p:cNvPr id="7" name="Content Placeholder 6"/>
          <p:cNvPicPr>
            <a:picLocks noGrp="1" noChangeAspect="1"/>
          </p:cNvPicPr>
          <p:nvPr>
            <p:ph idx="1"/>
          </p:nvPr>
        </p:nvPicPr>
        <p:blipFill>
          <a:blip r:embed="rId2"/>
          <a:stretch>
            <a:fillRect/>
          </a:stretch>
        </p:blipFill>
        <p:spPr>
          <a:xfrm>
            <a:off x="1067238" y="2006072"/>
            <a:ext cx="7009524" cy="4247619"/>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66</a:t>
            </a:fld>
            <a:endParaRPr lang="en-US"/>
          </a:p>
        </p:txBody>
      </p:sp>
    </p:spTree>
    <p:extLst>
      <p:ext uri="{BB962C8B-B14F-4D97-AF65-F5344CB8AC3E}">
        <p14:creationId xmlns:p14="http://schemas.microsoft.com/office/powerpoint/2010/main" val="12736037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Resource Element</a:t>
            </a:r>
            <a:endParaRPr lang="fa-IR" dirty="0"/>
          </a:p>
        </p:txBody>
      </p:sp>
      <p:pic>
        <p:nvPicPr>
          <p:cNvPr id="1026" name="Picture 2"/>
          <p:cNvPicPr>
            <a:picLocks noGrp="1" noChangeAspect="1" noChangeArrowheads="1"/>
          </p:cNvPicPr>
          <p:nvPr>
            <p:ph idx="1"/>
          </p:nvPr>
        </p:nvPicPr>
        <p:blipFill>
          <a:blip r:embed="rId2"/>
          <a:srcRect/>
          <a:stretch>
            <a:fillRect/>
          </a:stretch>
        </p:blipFill>
        <p:spPr bwMode="auto">
          <a:xfrm>
            <a:off x="1087108" y="2285992"/>
            <a:ext cx="7425851" cy="3929089"/>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67</a:t>
            </a:fld>
            <a:endParaRPr lang="en-US"/>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00042"/>
            <a:ext cx="8229600" cy="989856"/>
          </a:xfrm>
        </p:spPr>
        <p:txBody>
          <a:bodyPr/>
          <a:lstStyle/>
          <a:p>
            <a:pPr algn="ctr"/>
            <a:r>
              <a:rPr lang="en-US" b="1" dirty="0" smtClean="0">
                <a:solidFill>
                  <a:srgbClr val="FF0000"/>
                </a:solidFill>
              </a:rPr>
              <a:t>SC-FDMA Vs. OFDMA</a:t>
            </a:r>
            <a:endParaRPr lang="fa-IR" b="1" dirty="0">
              <a:solidFill>
                <a:srgbClr val="FF0000"/>
              </a:solidFill>
            </a:endParaRPr>
          </a:p>
        </p:txBody>
      </p:sp>
      <p:pic>
        <p:nvPicPr>
          <p:cNvPr id="4" name="Content Placeholder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00232" y="4643446"/>
            <a:ext cx="5857916" cy="1489807"/>
          </a:xfrm>
          <a:prstGeom prst="rect">
            <a:avLst/>
          </a:prstGeom>
          <a:noFill/>
          <a:ln>
            <a:noFill/>
          </a:ln>
        </p:spPr>
      </p:pic>
      <p:pic>
        <p:nvPicPr>
          <p:cNvPr id="5" name="Picture 4" descr="OFDM vs FDM.png"/>
          <p:cNvPicPr>
            <a:picLocks noChangeAspect="1"/>
          </p:cNvPicPr>
          <p:nvPr/>
        </p:nvPicPr>
        <p:blipFill>
          <a:blip r:embed="rId3"/>
          <a:stretch>
            <a:fillRect/>
          </a:stretch>
        </p:blipFill>
        <p:spPr>
          <a:xfrm>
            <a:off x="3143240" y="1834929"/>
            <a:ext cx="3000396" cy="2665641"/>
          </a:xfrm>
          <a:prstGeom prst="rect">
            <a:avLst/>
          </a:prstGeom>
        </p:spPr>
      </p:pic>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68</a:t>
            </a:fld>
            <a:endParaRPr lang="en-US"/>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229600" cy="846980"/>
          </a:xfrm>
        </p:spPr>
        <p:txBody>
          <a:bodyPr/>
          <a:lstStyle/>
          <a:p>
            <a:pPr algn="ctr"/>
            <a:r>
              <a:rPr lang="en-US" b="1" dirty="0" smtClean="0"/>
              <a:t>SC - FDMA</a:t>
            </a:r>
            <a:endParaRPr lang="fa-IR" b="1" dirty="0"/>
          </a:p>
        </p:txBody>
      </p:sp>
      <p:pic>
        <p:nvPicPr>
          <p:cNvPr id="4" name="Content Placeholder 3" descr="sc-fdma.png"/>
          <p:cNvPicPr>
            <a:picLocks noGrp="1" noChangeAspect="1"/>
          </p:cNvPicPr>
          <p:nvPr>
            <p:ph idx="1"/>
          </p:nvPr>
        </p:nvPicPr>
        <p:blipFill>
          <a:blip r:embed="rId2"/>
          <a:stretch>
            <a:fillRect/>
          </a:stretch>
        </p:blipFill>
        <p:spPr>
          <a:xfrm>
            <a:off x="2214546" y="1714488"/>
            <a:ext cx="5040325" cy="4572032"/>
          </a:xfr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69</a:t>
            </a:fld>
            <a:endParaRPr 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Briefly </a:t>
            </a:r>
            <a:r>
              <a:rPr lang="en-US" dirty="0"/>
              <a:t>summarizes the history of cellular technologies</a:t>
            </a:r>
          </a:p>
        </p:txBody>
      </p:sp>
      <p:pic>
        <p:nvPicPr>
          <p:cNvPr id="6" name="Content Placeholder 5"/>
          <p:cNvPicPr>
            <a:picLocks noGrp="1" noChangeAspect="1"/>
          </p:cNvPicPr>
          <p:nvPr>
            <p:ph idx="1"/>
          </p:nvPr>
        </p:nvPicPr>
        <p:blipFill>
          <a:blip r:embed="rId2"/>
          <a:stretch>
            <a:fillRect/>
          </a:stretch>
        </p:blipFill>
        <p:spPr>
          <a:xfrm>
            <a:off x="1086527" y="1981200"/>
            <a:ext cx="6970946" cy="4389437"/>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a:t>
            </a:fld>
            <a:endParaRPr lang="en-US"/>
          </a:p>
        </p:txBody>
      </p:sp>
    </p:spTree>
    <p:extLst>
      <p:ext uri="{BB962C8B-B14F-4D97-AF65-F5344CB8AC3E}">
        <p14:creationId xmlns:p14="http://schemas.microsoft.com/office/powerpoint/2010/main" val="131048045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i="1" dirty="0" smtClean="0">
                <a:solidFill>
                  <a:srgbClr val="FF0000"/>
                </a:solidFill>
              </a:rPr>
              <a:t>Uplink frequency hopping</a:t>
            </a:r>
            <a:endParaRPr lang="fa-IR" b="1" dirty="0">
              <a:solidFill>
                <a:srgbClr val="FF0000"/>
              </a:solidFill>
            </a:endParaRPr>
          </a:p>
        </p:txBody>
      </p:sp>
      <p:pic>
        <p:nvPicPr>
          <p:cNvPr id="4" name="Content Placeholder 3" descr="hopping.png"/>
          <p:cNvPicPr>
            <a:picLocks noGrp="1" noChangeAspect="1"/>
          </p:cNvPicPr>
          <p:nvPr>
            <p:ph idx="1"/>
          </p:nvPr>
        </p:nvPicPr>
        <p:blipFill>
          <a:blip r:embed="rId2"/>
          <a:stretch>
            <a:fillRect/>
          </a:stretch>
        </p:blipFill>
        <p:spPr>
          <a:xfrm>
            <a:off x="1000100" y="2095554"/>
            <a:ext cx="6858047" cy="3905908"/>
          </a:xfr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70</a:t>
            </a:fld>
            <a:endParaRPr lang="en-US"/>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5728"/>
            <a:ext cx="8229600" cy="1143000"/>
          </a:xfrm>
        </p:spPr>
        <p:txBody>
          <a:bodyPr>
            <a:normAutofit/>
          </a:bodyPr>
          <a:lstStyle/>
          <a:p>
            <a:pPr algn="ctr"/>
            <a:r>
              <a:rPr lang="en-US" sz="4000" b="1" dirty="0" smtClean="0">
                <a:solidFill>
                  <a:srgbClr val="FF0000"/>
                </a:solidFill>
              </a:rPr>
              <a:t>Comparison of SC-FDMA and OFDMA</a:t>
            </a:r>
            <a:endParaRPr lang="fa-IR" sz="4000" b="1" dirty="0">
              <a:solidFill>
                <a:srgbClr val="FF0000"/>
              </a:solidFill>
            </a:endParaRPr>
          </a:p>
        </p:txBody>
      </p:sp>
      <p:pic>
        <p:nvPicPr>
          <p:cNvPr id="6" name="Content Placeholder 5" descr="750px-SC-FDMA.svg.png"/>
          <p:cNvPicPr>
            <a:picLocks noGrp="1" noChangeAspect="1"/>
          </p:cNvPicPr>
          <p:nvPr>
            <p:ph idx="1"/>
          </p:nvPr>
        </p:nvPicPr>
        <p:blipFill>
          <a:blip r:embed="rId2"/>
          <a:stretch>
            <a:fillRect/>
          </a:stretch>
        </p:blipFill>
        <p:spPr>
          <a:xfrm>
            <a:off x="713377" y="2071678"/>
            <a:ext cx="7644837" cy="3863191"/>
          </a:xfr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71</a:t>
            </a:fld>
            <a:endParaRPr lang="en-US"/>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SC-FDMA Resource Block</a:t>
            </a:r>
            <a:endParaRPr lang="fa-IR" b="1" dirty="0">
              <a:solidFill>
                <a:srgbClr val="FF0000"/>
              </a:solidFill>
            </a:endParaRPr>
          </a:p>
        </p:txBody>
      </p:sp>
      <p:pic>
        <p:nvPicPr>
          <p:cNvPr id="2050" name="Picture 2"/>
          <p:cNvPicPr>
            <a:picLocks noGrp="1" noChangeAspect="1" noChangeArrowheads="1"/>
          </p:cNvPicPr>
          <p:nvPr>
            <p:ph idx="1"/>
          </p:nvPr>
        </p:nvPicPr>
        <p:blipFill>
          <a:blip r:embed="rId2"/>
          <a:srcRect/>
          <a:stretch>
            <a:fillRect/>
          </a:stretch>
        </p:blipFill>
        <p:spPr bwMode="auto">
          <a:xfrm>
            <a:off x="714348" y="2357430"/>
            <a:ext cx="6838554" cy="3413753"/>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72</a:t>
            </a:fld>
            <a:endParaRPr lang="en-US"/>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42918"/>
            <a:ext cx="8229600" cy="775542"/>
          </a:xfrm>
        </p:spPr>
        <p:txBody>
          <a:bodyPr>
            <a:normAutofit fontScale="90000"/>
          </a:bodyPr>
          <a:lstStyle/>
          <a:p>
            <a:pPr algn="ctr"/>
            <a:r>
              <a:rPr lang="en-US" b="1" dirty="0" smtClean="0">
                <a:solidFill>
                  <a:srgbClr val="FF0000"/>
                </a:solidFill>
              </a:rPr>
              <a:t>UL Reference Signal</a:t>
            </a:r>
            <a:endParaRPr lang="fa-IR" b="1" dirty="0">
              <a:solidFill>
                <a:srgbClr val="FF0000"/>
              </a:solidFill>
            </a:endParaRPr>
          </a:p>
        </p:txBody>
      </p:sp>
      <p:sp>
        <p:nvSpPr>
          <p:cNvPr id="3" name="Content Placeholder 2"/>
          <p:cNvSpPr>
            <a:spLocks noGrp="1"/>
          </p:cNvSpPr>
          <p:nvPr>
            <p:ph idx="1"/>
          </p:nvPr>
        </p:nvSpPr>
        <p:spPr>
          <a:xfrm>
            <a:off x="285720" y="1500174"/>
            <a:ext cx="8429684" cy="2214578"/>
          </a:xfrm>
        </p:spPr>
        <p:txBody>
          <a:bodyPr>
            <a:normAutofit fontScale="85000" lnSpcReduction="10000"/>
          </a:bodyPr>
          <a:lstStyle/>
          <a:p>
            <a:pPr>
              <a:buNone/>
            </a:pPr>
            <a:r>
              <a:rPr lang="en-US" dirty="0" smtClean="0"/>
              <a:t>The two types of reference signals supported on the uplink include:</a:t>
            </a:r>
          </a:p>
          <a:p>
            <a:r>
              <a:rPr lang="en-US" b="1" dirty="0" smtClean="0">
                <a:solidFill>
                  <a:schemeClr val="accent1"/>
                </a:solidFill>
              </a:rPr>
              <a:t>Demodulation reference signals (DMRS)</a:t>
            </a:r>
            <a:r>
              <a:rPr lang="en-US" dirty="0" smtClean="0"/>
              <a:t> used for channel estimation for PUSCH or PUCCH</a:t>
            </a:r>
          </a:p>
          <a:p>
            <a:r>
              <a:rPr lang="en-US" b="1" dirty="0" smtClean="0">
                <a:solidFill>
                  <a:schemeClr val="accent1"/>
                </a:solidFill>
              </a:rPr>
              <a:t>Demodulation and sounding reference signals (SRS) </a:t>
            </a:r>
            <a:r>
              <a:rPr lang="en-US" dirty="0" smtClean="0"/>
              <a:t>used to measure the uplink channel quality for channel sensitive scheduling.</a:t>
            </a:r>
            <a:endParaRPr lang="fa-IR" dirty="0"/>
          </a:p>
        </p:txBody>
      </p:sp>
      <p:pic>
        <p:nvPicPr>
          <p:cNvPr id="11266" name="Picture 2"/>
          <p:cNvPicPr>
            <a:picLocks noChangeAspect="1" noChangeArrowheads="1"/>
          </p:cNvPicPr>
          <p:nvPr/>
        </p:nvPicPr>
        <p:blipFill>
          <a:blip r:embed="rId2"/>
          <a:srcRect/>
          <a:stretch>
            <a:fillRect/>
          </a:stretch>
        </p:blipFill>
        <p:spPr bwMode="auto">
          <a:xfrm>
            <a:off x="4214810" y="3300429"/>
            <a:ext cx="4375245" cy="3414719"/>
          </a:xfrm>
          <a:prstGeom prst="rect">
            <a:avLst/>
          </a:prstGeom>
          <a:noFill/>
          <a:ln w="9525">
            <a:noFill/>
            <a:miter lim="800000"/>
            <a:headEnd/>
            <a:tailEnd/>
          </a:ln>
          <a:effectLst/>
        </p:spPr>
      </p:pic>
      <p:sp>
        <p:nvSpPr>
          <p:cNvPr id="5" name="Footer Placeholder 4"/>
          <p:cNvSpPr>
            <a:spLocks noGrp="1"/>
          </p:cNvSpPr>
          <p:nvPr>
            <p:ph type="ftr" sz="quarter" idx="11"/>
          </p:nvPr>
        </p:nvSpPr>
        <p:spPr>
          <a:xfrm>
            <a:off x="928662" y="6215082"/>
            <a:ext cx="3352800" cy="365125"/>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73</a:t>
            </a:fld>
            <a:endParaRPr lang="en-US"/>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00248"/>
            <a:ext cx="8229600" cy="1143000"/>
          </a:xfrm>
        </p:spPr>
        <p:txBody>
          <a:bodyPr>
            <a:normAutofit fontScale="90000"/>
          </a:bodyPr>
          <a:lstStyle/>
          <a:p>
            <a:pPr algn="ctr"/>
            <a:r>
              <a:rPr lang="en-US" b="1" dirty="0" smtClean="0">
                <a:solidFill>
                  <a:srgbClr val="FF0000"/>
                </a:solidFill>
              </a:rPr>
              <a:t>The active resource elements are used to carry the following traffic</a:t>
            </a:r>
            <a:br>
              <a:rPr lang="en-US" b="1" dirty="0" smtClean="0">
                <a:solidFill>
                  <a:srgbClr val="FF0000"/>
                </a:solidFill>
              </a:rPr>
            </a:br>
            <a:r>
              <a:rPr lang="en-US" b="1" dirty="0" smtClean="0">
                <a:solidFill>
                  <a:srgbClr val="FF0000"/>
                </a:solidFill>
              </a:rPr>
              <a:t>types:</a:t>
            </a:r>
            <a:endParaRPr lang="fa-IR" b="1" dirty="0">
              <a:solidFill>
                <a:srgbClr val="FF0000"/>
              </a:solidFill>
            </a:endParaRPr>
          </a:p>
        </p:txBody>
      </p:sp>
      <p:sp>
        <p:nvSpPr>
          <p:cNvPr id="3" name="Content Placeholder 2"/>
          <p:cNvSpPr>
            <a:spLocks noGrp="1"/>
          </p:cNvSpPr>
          <p:nvPr>
            <p:ph idx="1"/>
          </p:nvPr>
        </p:nvSpPr>
        <p:spPr>
          <a:xfrm>
            <a:off x="428596" y="3143248"/>
            <a:ext cx="8258204" cy="3000396"/>
          </a:xfrm>
        </p:spPr>
        <p:txBody>
          <a:bodyPr>
            <a:normAutofit fontScale="92500" lnSpcReduction="20000"/>
          </a:bodyPr>
          <a:lstStyle/>
          <a:p>
            <a:r>
              <a:rPr lang="en-US" dirty="0" smtClean="0"/>
              <a:t>• </a:t>
            </a:r>
            <a:r>
              <a:rPr lang="en-US" dirty="0" smtClean="0">
                <a:solidFill>
                  <a:schemeClr val="accent1"/>
                </a:solidFill>
              </a:rPr>
              <a:t>Downlink Reference Signals </a:t>
            </a:r>
            <a:r>
              <a:rPr lang="en-US" dirty="0" smtClean="0"/>
              <a:t>(</a:t>
            </a:r>
            <a:r>
              <a:rPr lang="en-US" i="1" dirty="0" smtClean="0"/>
              <a:t>channel estimation and CQI </a:t>
            </a:r>
            <a:r>
              <a:rPr lang="en-US" dirty="0" smtClean="0"/>
              <a:t>Measurements)</a:t>
            </a:r>
          </a:p>
          <a:p>
            <a:r>
              <a:rPr lang="en-US" dirty="0" smtClean="0">
                <a:solidFill>
                  <a:schemeClr val="accent1"/>
                </a:solidFill>
              </a:rPr>
              <a:t>• Downlink L1/L2 Control signaling </a:t>
            </a:r>
            <a:r>
              <a:rPr lang="en-US" dirty="0" smtClean="0"/>
              <a:t>(for DL HARQ and scheduling info, UL scheduling, power commands)</a:t>
            </a:r>
          </a:p>
          <a:p>
            <a:r>
              <a:rPr lang="en-US" dirty="0" smtClean="0"/>
              <a:t>• </a:t>
            </a:r>
            <a:r>
              <a:rPr lang="en-US" dirty="0" smtClean="0">
                <a:solidFill>
                  <a:schemeClr val="accent1"/>
                </a:solidFill>
              </a:rPr>
              <a:t>Synchronization Signals </a:t>
            </a:r>
            <a:r>
              <a:rPr lang="en-US" dirty="0" smtClean="0"/>
              <a:t>(Cell selection, time and frequency synchronization)</a:t>
            </a:r>
          </a:p>
          <a:p>
            <a:r>
              <a:rPr lang="en-US" dirty="0" smtClean="0"/>
              <a:t>• </a:t>
            </a:r>
            <a:r>
              <a:rPr lang="en-US" dirty="0" smtClean="0">
                <a:solidFill>
                  <a:schemeClr val="accent1"/>
                </a:solidFill>
              </a:rPr>
              <a:t>Broadcast Control Channel </a:t>
            </a:r>
            <a:r>
              <a:rPr lang="en-US" dirty="0" smtClean="0"/>
              <a:t>(BCH)</a:t>
            </a:r>
          </a:p>
          <a:p>
            <a:r>
              <a:rPr lang="en-US" dirty="0" smtClean="0"/>
              <a:t>• </a:t>
            </a:r>
            <a:r>
              <a:rPr lang="en-US" dirty="0" smtClean="0">
                <a:solidFill>
                  <a:schemeClr val="accent1"/>
                </a:solidFill>
              </a:rPr>
              <a:t>User plane data</a:t>
            </a:r>
            <a:endParaRPr lang="fa-IR" dirty="0">
              <a:solidFill>
                <a:schemeClr val="accent1"/>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74</a:t>
            </a:fld>
            <a:endParaRPr lang="en-US"/>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85800" y="514352"/>
            <a:ext cx="7886728" cy="700070"/>
          </a:xfrm>
        </p:spPr>
        <p:txBody>
          <a:bodyPr/>
          <a:lstStyle/>
          <a:p>
            <a:pPr algn="ctr"/>
            <a:r>
              <a:rPr lang="en-US" b="1" dirty="0" smtClean="0">
                <a:solidFill>
                  <a:srgbClr val="FF0000"/>
                </a:solidFill>
              </a:rPr>
              <a:t>SYNCHRONIZATION SEQUENCES</a:t>
            </a:r>
            <a:endParaRPr lang="fa-IR" b="1" dirty="0">
              <a:solidFill>
                <a:srgbClr val="FF0000"/>
              </a:solidFill>
            </a:endParaRPr>
          </a:p>
        </p:txBody>
      </p:sp>
      <p:sp>
        <p:nvSpPr>
          <p:cNvPr id="6" name="Text Placeholder 5"/>
          <p:cNvSpPr>
            <a:spLocks noGrp="1"/>
          </p:cNvSpPr>
          <p:nvPr>
            <p:ph type="body" idx="2"/>
          </p:nvPr>
        </p:nvSpPr>
        <p:spPr>
          <a:xfrm>
            <a:off x="214282" y="1357298"/>
            <a:ext cx="4000528" cy="4786346"/>
          </a:xfrm>
        </p:spPr>
        <p:txBody>
          <a:bodyPr>
            <a:normAutofit fontScale="85000" lnSpcReduction="10000"/>
          </a:bodyPr>
          <a:lstStyle/>
          <a:p>
            <a:pPr algn="just"/>
            <a:r>
              <a:rPr lang="en-US" sz="2000" dirty="0" smtClean="0"/>
              <a:t>A User Equipment wishing to access the LTE system follows a cell search procedure which includes a series of synchronization stages by which the UE determines time and frequency parameters that are necessary to demodulate downlink signals, to transmit with correct timing and to acquire some critical system parameters. </a:t>
            </a:r>
          </a:p>
          <a:p>
            <a:pPr algn="just"/>
            <a:r>
              <a:rPr lang="en-US" sz="2000" dirty="0" smtClean="0"/>
              <a:t>the UE uses two special signals broadcast on each cell: </a:t>
            </a:r>
          </a:p>
          <a:p>
            <a:pPr algn="just"/>
            <a:r>
              <a:rPr lang="en-US" sz="1600" b="1" dirty="0" smtClean="0">
                <a:solidFill>
                  <a:srgbClr val="FF0000"/>
                </a:solidFill>
              </a:rPr>
              <a:t>Primary Synchronization Sequence (PSS) Secondary Synchronization Sequence (SSS</a:t>
            </a:r>
            <a:r>
              <a:rPr lang="en-US" sz="1600" dirty="0" smtClean="0">
                <a:solidFill>
                  <a:srgbClr val="FF0000"/>
                </a:solidFill>
              </a:rPr>
              <a:t>)</a:t>
            </a:r>
          </a:p>
          <a:p>
            <a:pPr algn="just"/>
            <a:r>
              <a:rPr lang="en-US" sz="2000" dirty="0" smtClean="0"/>
              <a:t>The detection of these signals allows the UE to complete time and frequency synchronization and to acquire useful system parameters such as cell identity, cyclic prefix length, and access mode (FDD/TDD</a:t>
            </a:r>
            <a:r>
              <a:rPr lang="en-US" dirty="0" smtClean="0"/>
              <a:t>).</a:t>
            </a:r>
            <a:endParaRPr lang="fa-IR" dirty="0"/>
          </a:p>
        </p:txBody>
      </p:sp>
      <p:pic>
        <p:nvPicPr>
          <p:cNvPr id="6146" name="Picture 2"/>
          <p:cNvPicPr>
            <a:picLocks noGrp="1" noChangeAspect="1" noChangeArrowheads="1"/>
          </p:cNvPicPr>
          <p:nvPr>
            <p:ph sz="half" idx="1"/>
          </p:nvPr>
        </p:nvPicPr>
        <p:blipFill>
          <a:blip r:embed="rId2"/>
          <a:stretch>
            <a:fillRect/>
          </a:stretch>
        </p:blipFill>
        <p:spPr bwMode="auto">
          <a:xfrm>
            <a:off x="4404416" y="1714487"/>
            <a:ext cx="4525301" cy="3470269"/>
          </a:xfrm>
          <a:prstGeom prst="rect">
            <a:avLst/>
          </a:prstGeom>
          <a:noFill/>
          <a:ln w="9525">
            <a:noFill/>
            <a:miter lim="800000"/>
            <a:headEnd/>
            <a:tailEnd/>
          </a:ln>
          <a:effectLst/>
        </p:spPr>
      </p:pic>
      <p:sp>
        <p:nvSpPr>
          <p:cNvPr id="7" name="Footer Placeholder 6"/>
          <p:cNvSpPr>
            <a:spLocks noGrp="1"/>
          </p:cNvSpPr>
          <p:nvPr>
            <p:ph type="ftr" sz="quarter" idx="11"/>
          </p:nvPr>
        </p:nvSpPr>
        <p:spPr/>
        <p:txBody>
          <a:bodyPr/>
          <a:lstStyle/>
          <a:p>
            <a:r>
              <a:rPr lang="en-US" smtClean="0"/>
              <a:t>Mohammad Rasoul Tanhatalab (m_r_tanha@yahoo.com)</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75</a:t>
            </a:fld>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2285984" y="514352"/>
            <a:ext cx="5243522" cy="557194"/>
          </a:xfrm>
        </p:spPr>
        <p:txBody>
          <a:bodyPr/>
          <a:lstStyle/>
          <a:p>
            <a:pPr algn="ctr"/>
            <a:r>
              <a:rPr lang="en-US" b="1" dirty="0" smtClean="0">
                <a:solidFill>
                  <a:srgbClr val="FF0000"/>
                </a:solidFill>
              </a:rPr>
              <a:t>PCI (physical cell ID) planning</a:t>
            </a:r>
            <a:endParaRPr lang="fa-IR" b="1" dirty="0">
              <a:solidFill>
                <a:srgbClr val="FF0000"/>
              </a:solidFill>
            </a:endParaRPr>
          </a:p>
        </p:txBody>
      </p:sp>
      <p:sp>
        <p:nvSpPr>
          <p:cNvPr id="9" name="Text Placeholder 8"/>
          <p:cNvSpPr>
            <a:spLocks noGrp="1"/>
          </p:cNvSpPr>
          <p:nvPr>
            <p:ph type="body" idx="2"/>
          </p:nvPr>
        </p:nvSpPr>
        <p:spPr/>
        <p:txBody>
          <a:bodyPr/>
          <a:lstStyle/>
          <a:p>
            <a:r>
              <a:rPr lang="en-US" dirty="0" smtClean="0"/>
              <a:t>PCI is combination of PSS and SSS. The 168 Physical-Layer Cell-Identity groups with 3 Physical-Layer Identities per group makes 168 x 3 = 504 Physical-Layer Cell Identities (PCI). Mathematically:</a:t>
            </a:r>
          </a:p>
          <a:p>
            <a:r>
              <a:rPr lang="en-US" dirty="0" smtClean="0"/>
              <a:t>PCI = PSS + 3*SSS</a:t>
            </a:r>
          </a:p>
          <a:p>
            <a:endParaRPr lang="fa-IR" dirty="0"/>
          </a:p>
        </p:txBody>
      </p:sp>
      <p:pic>
        <p:nvPicPr>
          <p:cNvPr id="7170" name="Picture 2"/>
          <p:cNvPicPr>
            <a:picLocks noGrp="1" noChangeAspect="1" noChangeArrowheads="1"/>
          </p:cNvPicPr>
          <p:nvPr>
            <p:ph sz="half" idx="1"/>
          </p:nvPr>
        </p:nvPicPr>
        <p:blipFill>
          <a:blip r:embed="rId2"/>
          <a:srcRect/>
          <a:stretch>
            <a:fillRect/>
          </a:stretch>
        </p:blipFill>
        <p:spPr bwMode="auto">
          <a:xfrm>
            <a:off x="4214810" y="1767029"/>
            <a:ext cx="4295238" cy="1161905"/>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76</a:t>
            </a:fld>
            <a:endParaRPr lang="en-US"/>
          </a:p>
        </p:txBody>
      </p:sp>
      <p:pic>
        <p:nvPicPr>
          <p:cNvPr id="50177" name="Picture 1"/>
          <p:cNvPicPr>
            <a:picLocks noChangeAspect="1" noChangeArrowheads="1"/>
          </p:cNvPicPr>
          <p:nvPr/>
        </p:nvPicPr>
        <p:blipFill>
          <a:blip r:embed="rId3"/>
          <a:srcRect/>
          <a:stretch>
            <a:fillRect/>
          </a:stretch>
        </p:blipFill>
        <p:spPr bwMode="auto">
          <a:xfrm>
            <a:off x="2357422" y="3214686"/>
            <a:ext cx="6200775" cy="30289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pPr algn="ctr"/>
            <a:r>
              <a:rPr lang="en-US" b="1" dirty="0" smtClean="0">
                <a:solidFill>
                  <a:srgbClr val="FF0000"/>
                </a:solidFill>
              </a:rPr>
              <a:t>PCI Confusion and PCI Collision</a:t>
            </a:r>
            <a:endParaRPr lang="fa-IR" b="1" dirty="0">
              <a:solidFill>
                <a:srgbClr val="FF0000"/>
              </a:solidFill>
            </a:endParaRPr>
          </a:p>
        </p:txBody>
      </p:sp>
      <p:sp>
        <p:nvSpPr>
          <p:cNvPr id="6" name="Content Placeholder 5"/>
          <p:cNvSpPr>
            <a:spLocks noGrp="1"/>
          </p:cNvSpPr>
          <p:nvPr>
            <p:ph idx="1"/>
          </p:nvPr>
        </p:nvSpPr>
        <p:spPr/>
        <p:txBody>
          <a:bodyPr>
            <a:normAutofit/>
          </a:bodyPr>
          <a:lstStyle/>
          <a:p>
            <a:r>
              <a:rPr lang="en-US" sz="2000" b="1" dirty="0" smtClean="0">
                <a:solidFill>
                  <a:schemeClr val="accent1"/>
                </a:solidFill>
              </a:rPr>
              <a:t>PCI confusion</a:t>
            </a:r>
            <a:r>
              <a:rPr lang="en-US" sz="2000" dirty="0" smtClean="0"/>
              <a:t> is when UE in an EUTRAN cell can hear two different neighbor EUTRAN cells with the same PCI and frequency</a:t>
            </a:r>
          </a:p>
          <a:p>
            <a:r>
              <a:rPr lang="en-US" sz="2000" b="1" dirty="0" smtClean="0">
                <a:solidFill>
                  <a:schemeClr val="accent1"/>
                </a:solidFill>
              </a:rPr>
              <a:t>PCI collision </a:t>
            </a:r>
            <a:r>
              <a:rPr lang="en-US" sz="2000" dirty="0" smtClean="0"/>
              <a:t>is when an UE is in one EUTRAN cell and can hear another EUTRAN cell with the same PCI and frequency</a:t>
            </a:r>
            <a:endParaRPr lang="fa-IR" sz="2000" dirty="0"/>
          </a:p>
        </p:txBody>
      </p:sp>
      <p:pic>
        <p:nvPicPr>
          <p:cNvPr id="7" name="Picture 6" descr="2015-05-21_13-55-39.png"/>
          <p:cNvPicPr>
            <a:picLocks noChangeAspect="1"/>
          </p:cNvPicPr>
          <p:nvPr/>
        </p:nvPicPr>
        <p:blipFill>
          <a:blip r:embed="rId2"/>
          <a:stretch>
            <a:fillRect/>
          </a:stretch>
        </p:blipFill>
        <p:spPr>
          <a:xfrm>
            <a:off x="1785918" y="3357562"/>
            <a:ext cx="5500726" cy="2886831"/>
          </a:xfrm>
          <a:prstGeom prst="rect">
            <a:avLst/>
          </a:prstGeom>
        </p:spPr>
      </p:pic>
      <p:sp>
        <p:nvSpPr>
          <p:cNvPr id="8" name="Footer Placeholder 7"/>
          <p:cNvSpPr>
            <a:spLocks noGrp="1"/>
          </p:cNvSpPr>
          <p:nvPr>
            <p:ph type="ftr" sz="quarter" idx="11"/>
          </p:nvPr>
        </p:nvSpPr>
        <p:spPr/>
        <p:txBody>
          <a:bodyPr/>
          <a:lstStyle/>
          <a:p>
            <a:r>
              <a:rPr lang="en-US" smtClean="0"/>
              <a:t>Mohammad Rasoul Tanhatalab (m_r_tanha@yahoo.com)</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77</a:t>
            </a:fld>
            <a:endParaRPr lang="en-US"/>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14356"/>
            <a:ext cx="8229600" cy="775542"/>
          </a:xfrm>
        </p:spPr>
        <p:txBody>
          <a:bodyPr>
            <a:noAutofit/>
          </a:bodyPr>
          <a:lstStyle/>
          <a:p>
            <a:pPr algn="ctr"/>
            <a:r>
              <a:rPr lang="en-US" sz="4400" b="1" dirty="0" smtClean="0">
                <a:solidFill>
                  <a:srgbClr val="FF0000"/>
                </a:solidFill>
              </a:rPr>
              <a:t>Tracking Area (TA)</a:t>
            </a:r>
            <a:endParaRPr lang="fa-IR" sz="4400" b="1" dirty="0">
              <a:solidFill>
                <a:srgbClr val="FF0000"/>
              </a:solidFill>
            </a:endParaRPr>
          </a:p>
        </p:txBody>
      </p:sp>
      <p:pic>
        <p:nvPicPr>
          <p:cNvPr id="10" name="Picture 2"/>
          <p:cNvPicPr>
            <a:picLocks noGrp="1" noChangeAspect="1" noChangeArrowheads="1"/>
          </p:cNvPicPr>
          <p:nvPr>
            <p:ph sz="half" idx="1"/>
          </p:nvPr>
        </p:nvPicPr>
        <p:blipFill>
          <a:blip r:embed="rId2"/>
          <a:stretch>
            <a:fillRect/>
          </a:stretch>
        </p:blipFill>
        <p:spPr bwMode="auto">
          <a:xfrm>
            <a:off x="214282" y="1428736"/>
            <a:ext cx="5429288" cy="4017878"/>
          </a:xfrm>
          <a:prstGeom prst="rect">
            <a:avLst/>
          </a:prstGeom>
          <a:noFill/>
          <a:ln w="9525">
            <a:noFill/>
            <a:miter lim="800000"/>
            <a:headEnd/>
            <a:tailEnd/>
          </a:ln>
          <a:effectLst/>
        </p:spPr>
      </p:pic>
      <p:sp>
        <p:nvSpPr>
          <p:cNvPr id="7" name="Footer Placeholder 6"/>
          <p:cNvSpPr>
            <a:spLocks noGrp="1"/>
          </p:cNvSpPr>
          <p:nvPr>
            <p:ph type="ftr" sz="quarter" idx="11"/>
          </p:nvPr>
        </p:nvSpPr>
        <p:spPr>
          <a:xfrm>
            <a:off x="3052762" y="6429396"/>
            <a:ext cx="4448196" cy="292079"/>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8" name="Slide Number Placeholder 7"/>
          <p:cNvSpPr>
            <a:spLocks noGrp="1"/>
          </p:cNvSpPr>
          <p:nvPr>
            <p:ph type="sldNum" sz="quarter" idx="12"/>
          </p:nvPr>
        </p:nvSpPr>
        <p:spPr/>
        <p:txBody>
          <a:bodyPr/>
          <a:lstStyle/>
          <a:p>
            <a:fld id="{B6F15528-21DE-4FAA-801E-634DDDAF4B2B}" type="slidenum">
              <a:rPr lang="en-US" smtClean="0"/>
              <a:pPr/>
              <a:t>78</a:t>
            </a:fld>
            <a:endParaRPr lang="en-US"/>
          </a:p>
        </p:txBody>
      </p:sp>
      <p:sp>
        <p:nvSpPr>
          <p:cNvPr id="11" name="Text Placeholder 5"/>
          <p:cNvSpPr txBox="1">
            <a:spLocks/>
          </p:cNvSpPr>
          <p:nvPr/>
        </p:nvSpPr>
        <p:spPr>
          <a:xfrm>
            <a:off x="285720" y="5786454"/>
            <a:ext cx="8215370" cy="792308"/>
          </a:xfrm>
          <a:prstGeom prst="rect">
            <a:avLst/>
          </a:prstGeom>
        </p:spPr>
        <p:txBody>
          <a:bodyPr vert="horz">
            <a:normAutofit fontScale="62500" lnSpcReduction="20000"/>
          </a:bodyPr>
          <a:lstStyle/>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TAC</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600" b="1" i="0" u="none" strike="noStrike" kern="1200" cap="none" spc="0" normalizeH="0" baseline="0" noProof="0" dirty="0" smtClean="0">
                <a:ln>
                  <a:noFill/>
                </a:ln>
                <a:solidFill>
                  <a:schemeClr val="tx1"/>
                </a:solidFill>
                <a:effectLst/>
                <a:uLnTx/>
                <a:uFillTx/>
                <a:latin typeface="+mn-lt"/>
                <a:ea typeface="+mn-ea"/>
                <a:cs typeface="+mn-cs"/>
              </a:rPr>
              <a:t>tracking area code</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TAI: tracking area identity</a:t>
            </a:r>
          </a:p>
          <a:p>
            <a:pPr marL="274320" marR="0" lvl="0" indent="-274320" algn="l" defTabSz="914400" rtl="0" eaLnBrk="1" fontAlgn="auto" latinLnBrk="0" hangingPunct="1">
              <a:lnSpc>
                <a:spcPct val="100000"/>
              </a:lnSpc>
              <a:spcBef>
                <a:spcPct val="20000"/>
              </a:spcBef>
              <a:spcAft>
                <a:spcPts val="0"/>
              </a:spcAft>
              <a:buClr>
                <a:schemeClr val="accent3"/>
              </a:buClr>
              <a:buSzPct val="95000"/>
              <a:buFont typeface="Wingdings 2"/>
              <a:buChar char=""/>
              <a:tabLst/>
              <a:defRPr/>
            </a:pPr>
            <a:r>
              <a:rPr kumimoji="0" lang="en-US" sz="2600" b="1" i="0" u="none" strike="noStrike" kern="1200" cap="none" spc="0" normalizeH="0" baseline="0" noProof="0" dirty="0" smtClean="0">
                <a:ln>
                  <a:noFill/>
                </a:ln>
                <a:solidFill>
                  <a:schemeClr val="tx1"/>
                </a:solidFill>
                <a:effectLst/>
                <a:uLnTx/>
                <a:uFillTx/>
                <a:latin typeface="+mn-lt"/>
                <a:ea typeface="+mn-ea"/>
                <a:cs typeface="+mn-cs"/>
              </a:rPr>
              <a:t>TAU</a:t>
            </a:r>
            <a:r>
              <a:rPr kumimoji="0" lang="en-US" sz="26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600" b="1" i="0" u="none" strike="noStrike" kern="1200" cap="none" spc="0" normalizeH="0" baseline="0" noProof="0" dirty="0" smtClean="0">
                <a:ln>
                  <a:noFill/>
                </a:ln>
                <a:solidFill>
                  <a:schemeClr val="tx1"/>
                </a:solidFill>
                <a:effectLst/>
                <a:uLnTx/>
                <a:uFillTx/>
                <a:latin typeface="+mn-lt"/>
                <a:ea typeface="+mn-ea"/>
                <a:cs typeface="+mn-cs"/>
              </a:rPr>
              <a:t>tracking area update</a:t>
            </a:r>
            <a:endParaRPr kumimoji="0" lang="fa-IR" sz="2600" b="0" i="0" u="none" strike="noStrike" kern="1200" cap="none" spc="0" normalizeH="0" baseline="0" noProof="0" dirty="0">
              <a:ln>
                <a:noFill/>
              </a:ln>
              <a:solidFill>
                <a:schemeClr val="tx1"/>
              </a:solidFill>
              <a:effectLst/>
              <a:uLnTx/>
              <a:uFillTx/>
              <a:latin typeface="+mn-lt"/>
              <a:ea typeface="+mn-ea"/>
              <a:cs typeface="+mn-cs"/>
            </a:endParaRPr>
          </a:p>
        </p:txBody>
      </p:sp>
      <p:pic>
        <p:nvPicPr>
          <p:cNvPr id="1028" name="Picture 4"/>
          <p:cNvPicPr>
            <a:picLocks noChangeAspect="1" noChangeArrowheads="1"/>
          </p:cNvPicPr>
          <p:nvPr/>
        </p:nvPicPr>
        <p:blipFill>
          <a:blip r:embed="rId3"/>
          <a:srcRect/>
          <a:stretch>
            <a:fillRect/>
          </a:stretch>
        </p:blipFill>
        <p:spPr bwMode="auto">
          <a:xfrm>
            <a:off x="5786446" y="2786058"/>
            <a:ext cx="3226636" cy="2143140"/>
          </a:xfrm>
          <a:prstGeom prst="rect">
            <a:avLst/>
          </a:prstGeom>
          <a:noFill/>
          <a:ln w="9525">
            <a:noFill/>
            <a:miter lim="800000"/>
            <a:headEnd/>
            <a:tailEnd/>
          </a:ln>
          <a:effectLst/>
        </p:spPr>
      </p:pic>
      <p:sp>
        <p:nvSpPr>
          <p:cNvPr id="13" name="Content Placeholder 12"/>
          <p:cNvSpPr>
            <a:spLocks noGrp="1"/>
          </p:cNvSpPr>
          <p:nvPr>
            <p:ph sz="half" idx="2"/>
          </p:nvPr>
        </p:nvSpPr>
        <p:spPr/>
        <p:txBody>
          <a:bodyPr/>
          <a:lstStyle/>
          <a:p>
            <a:endParaRPr lang="fa-IR"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smtClean="0">
                <a:solidFill>
                  <a:srgbClr val="FF0000"/>
                </a:solidFill>
              </a:rPr>
              <a:t>System information split into two parts</a:t>
            </a:r>
            <a:endParaRPr lang="fa-IR" b="1" dirty="0">
              <a:solidFill>
                <a:srgbClr val="FF0000"/>
              </a:solidFill>
            </a:endParaRPr>
          </a:p>
        </p:txBody>
      </p:sp>
      <p:sp>
        <p:nvSpPr>
          <p:cNvPr id="3" name="Content Placeholder 2"/>
          <p:cNvSpPr>
            <a:spLocks noGrp="1"/>
          </p:cNvSpPr>
          <p:nvPr>
            <p:ph idx="1"/>
          </p:nvPr>
        </p:nvSpPr>
        <p:spPr/>
        <p:txBody>
          <a:bodyPr>
            <a:normAutofit fontScale="70000" lnSpcReduction="20000"/>
          </a:bodyPr>
          <a:lstStyle/>
          <a:p>
            <a:pPr>
              <a:buNone/>
            </a:pPr>
            <a:r>
              <a:rPr lang="en-US" b="1" i="1" dirty="0" smtClean="0"/>
              <a:t>Static part consisting of Master Information Block (</a:t>
            </a:r>
            <a:r>
              <a:rPr lang="en-US" b="1" i="1" dirty="0" smtClean="0">
                <a:solidFill>
                  <a:schemeClr val="accent2"/>
                </a:solidFill>
              </a:rPr>
              <a:t>MIB</a:t>
            </a:r>
            <a:r>
              <a:rPr lang="en-US" b="1" i="1" dirty="0" smtClean="0"/>
              <a:t>)</a:t>
            </a:r>
          </a:p>
          <a:p>
            <a:r>
              <a:rPr lang="en-US" dirty="0" smtClean="0">
                <a:solidFill>
                  <a:schemeClr val="accent1"/>
                </a:solidFill>
              </a:rPr>
              <a:t>Transmission period = 40 ms</a:t>
            </a:r>
          </a:p>
          <a:p>
            <a:r>
              <a:rPr lang="en-US" dirty="0" smtClean="0">
                <a:solidFill>
                  <a:schemeClr val="accent1"/>
                </a:solidFill>
              </a:rPr>
              <a:t>Transmitted on BCH</a:t>
            </a:r>
          </a:p>
          <a:p>
            <a:r>
              <a:rPr lang="en-US" dirty="0" smtClean="0"/>
              <a:t>The MIB contains e.g. number of antennas, system bandwidth, PHICH configuration, transmitted power and scheduling information on how the SIBs are scheduled together with other data on DL-SCH.</a:t>
            </a:r>
          </a:p>
          <a:p>
            <a:pPr>
              <a:buNone/>
            </a:pPr>
            <a:endParaRPr lang="en-US" dirty="0" smtClean="0"/>
          </a:p>
          <a:p>
            <a:pPr>
              <a:buNone/>
            </a:pPr>
            <a:r>
              <a:rPr lang="en-US" b="1" i="1" dirty="0" smtClean="0"/>
              <a:t>Dynamic part consisting of System Information Blocks (</a:t>
            </a:r>
            <a:r>
              <a:rPr lang="en-US" b="1" i="1" dirty="0" smtClean="0">
                <a:solidFill>
                  <a:schemeClr val="accent2"/>
                </a:solidFill>
              </a:rPr>
              <a:t>SIB</a:t>
            </a:r>
            <a:r>
              <a:rPr lang="en-US" b="1" i="1" dirty="0" smtClean="0"/>
              <a:t>)</a:t>
            </a:r>
          </a:p>
          <a:p>
            <a:r>
              <a:rPr lang="en-US" dirty="0" smtClean="0"/>
              <a:t>(SIB 1-8) mapped onto different RRC </a:t>
            </a:r>
            <a:r>
              <a:rPr lang="en-US" b="1" i="1" dirty="0" smtClean="0"/>
              <a:t>SI messages (SIs)</a:t>
            </a:r>
          </a:p>
          <a:p>
            <a:r>
              <a:rPr lang="it-IT" dirty="0" smtClean="0">
                <a:solidFill>
                  <a:schemeClr val="accent1"/>
                </a:solidFill>
              </a:rPr>
              <a:t>Period SI-1</a:t>
            </a:r>
            <a:r>
              <a:rPr lang="it-IT" i="1" dirty="0" smtClean="0">
                <a:solidFill>
                  <a:schemeClr val="accent1"/>
                </a:solidFill>
              </a:rPr>
              <a:t>: 80 ms, Period SI-2: 160 ms, Period SI-3: 320 ms,</a:t>
            </a:r>
          </a:p>
          <a:p>
            <a:r>
              <a:rPr lang="en-US" dirty="0" smtClean="0">
                <a:solidFill>
                  <a:schemeClr val="accent1"/>
                </a:solidFill>
              </a:rPr>
              <a:t>Transmitted on DL-SCH</a:t>
            </a:r>
          </a:p>
          <a:p>
            <a:r>
              <a:rPr lang="en-US" dirty="0" smtClean="0"/>
              <a:t>SIB1 contains information on e.g. access related information and scheduling information on how the other SIBs are scheduled.</a:t>
            </a:r>
          </a:p>
          <a:p>
            <a:r>
              <a:rPr lang="en-US" dirty="0" smtClean="0"/>
              <a:t>SIB2 contains common and shared channel information.</a:t>
            </a:r>
          </a:p>
          <a:p>
            <a:r>
              <a:rPr lang="fr-FR" dirty="0" smtClean="0"/>
              <a:t>SIB3 </a:t>
            </a:r>
            <a:r>
              <a:rPr lang="fr-FR" dirty="0" err="1" smtClean="0"/>
              <a:t>contains</a:t>
            </a:r>
            <a:r>
              <a:rPr lang="fr-FR" dirty="0" smtClean="0"/>
              <a:t> </a:t>
            </a:r>
            <a:r>
              <a:rPr lang="fr-FR" dirty="0" err="1" smtClean="0"/>
              <a:t>cell</a:t>
            </a:r>
            <a:r>
              <a:rPr lang="fr-FR" dirty="0" smtClean="0"/>
              <a:t> </a:t>
            </a:r>
            <a:r>
              <a:rPr lang="fr-FR" dirty="0" err="1" smtClean="0"/>
              <a:t>re</a:t>
            </a:r>
            <a:r>
              <a:rPr lang="fr-FR" dirty="0" smtClean="0"/>
              <a:t>-</a:t>
            </a:r>
            <a:r>
              <a:rPr lang="fr-FR" dirty="0" err="1" smtClean="0"/>
              <a:t>selection</a:t>
            </a:r>
            <a:r>
              <a:rPr lang="fr-FR" dirty="0" smtClean="0"/>
              <a:t> information.</a:t>
            </a:r>
          </a:p>
          <a:p>
            <a:r>
              <a:rPr lang="en-US" dirty="0" smtClean="0"/>
              <a:t>SIB4-8 contains neighbor cell info for LTE, WCDMA, GSM and CDMA 2000.</a:t>
            </a:r>
          </a:p>
          <a:p>
            <a:endParaRPr lang="it-IT" i="1" dirty="0" smtClean="0"/>
          </a:p>
          <a:p>
            <a:pPr>
              <a:buNone/>
            </a:pPr>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79</a:t>
            </a:fld>
            <a:endParaRPr 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Release of 3GPP Specifications</a:t>
            </a:r>
            <a:endParaRPr lang="en-US" dirty="0"/>
          </a:p>
        </p:txBody>
      </p:sp>
      <p:pic>
        <p:nvPicPr>
          <p:cNvPr id="8" name="Content Placeholder 7"/>
          <p:cNvPicPr>
            <a:picLocks noGrp="1" noChangeAspect="1"/>
          </p:cNvPicPr>
          <p:nvPr>
            <p:ph idx="1"/>
          </p:nvPr>
        </p:nvPicPr>
        <p:blipFill>
          <a:blip r:embed="rId2"/>
          <a:stretch>
            <a:fillRect/>
          </a:stretch>
        </p:blipFill>
        <p:spPr>
          <a:xfrm>
            <a:off x="1143000" y="1981200"/>
            <a:ext cx="6705600" cy="4298732"/>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pPr algn="ctr"/>
            <a:r>
              <a:rPr lang="en-US" b="1" dirty="0" smtClean="0">
                <a:solidFill>
                  <a:srgbClr val="FF0000"/>
                </a:solidFill>
              </a:rPr>
              <a:t>SIB and MIB</a:t>
            </a:r>
            <a:endParaRPr lang="en-US" b="1"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1595446" y="1431770"/>
            <a:ext cx="6477000" cy="5085118"/>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80</a:t>
            </a:fld>
            <a:endParaRPr lang="en-US"/>
          </a:p>
        </p:txBody>
      </p:sp>
    </p:spTree>
    <p:extLst>
      <p:ext uri="{BB962C8B-B14F-4D97-AF65-F5344CB8AC3E}">
        <p14:creationId xmlns:p14="http://schemas.microsoft.com/office/powerpoint/2010/main" val="363791406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52778"/>
          </a:xfrm>
        </p:spPr>
        <p:txBody>
          <a:bodyPr/>
          <a:lstStyle/>
          <a:p>
            <a:pPr algn="ctr"/>
            <a:r>
              <a:rPr lang="en-US" dirty="0" smtClean="0">
                <a:solidFill>
                  <a:srgbClr val="FF0000"/>
                </a:solidFill>
              </a:rPr>
              <a:t>RSRP -  RSSI - RSRQ</a:t>
            </a:r>
            <a:endParaRPr lang="en-US"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152400" y="1752600"/>
            <a:ext cx="5776060" cy="4325656"/>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81</a:t>
            </a:fld>
            <a:endParaRPr lang="en-US"/>
          </a:p>
        </p:txBody>
      </p:sp>
      <p:sp>
        <p:nvSpPr>
          <p:cNvPr id="7" name="Rectangle 6"/>
          <p:cNvSpPr/>
          <p:nvPr/>
        </p:nvSpPr>
        <p:spPr>
          <a:xfrm>
            <a:off x="5928460" y="1981200"/>
            <a:ext cx="3063140" cy="2862322"/>
          </a:xfrm>
          <a:prstGeom prst="rect">
            <a:avLst/>
          </a:prstGeom>
        </p:spPr>
        <p:txBody>
          <a:bodyPr wrap="square">
            <a:spAutoFit/>
          </a:bodyPr>
          <a:lstStyle/>
          <a:p>
            <a:r>
              <a:rPr lang="en-US" dirty="0">
                <a:solidFill>
                  <a:srgbClr val="333333"/>
                </a:solidFill>
                <a:latin typeface="Arial" panose="020B0604020202020204" pitchFamily="34" charset="0"/>
              </a:rPr>
              <a:t/>
            </a:r>
            <a:br>
              <a:rPr lang="en-US" dirty="0">
                <a:solidFill>
                  <a:srgbClr val="333333"/>
                </a:solidFill>
                <a:latin typeface="Arial" panose="020B0604020202020204" pitchFamily="34" charset="0"/>
              </a:rPr>
            </a:br>
            <a:r>
              <a:rPr lang="en-US" sz="1400" dirty="0">
                <a:solidFill>
                  <a:srgbClr val="333333"/>
                </a:solidFill>
                <a:latin typeface="Arial" panose="020B0604020202020204" pitchFamily="34" charset="0"/>
              </a:rPr>
              <a:t>RSSI = -45 </a:t>
            </a:r>
            <a:r>
              <a:rPr lang="en-US" sz="1400" dirty="0" err="1" smtClean="0">
                <a:solidFill>
                  <a:srgbClr val="333333"/>
                </a:solidFill>
                <a:latin typeface="Arial" panose="020B0604020202020204" pitchFamily="34" charset="0"/>
              </a:rPr>
              <a:t>dBm</a:t>
            </a:r>
            <a:endParaRPr lang="en-US" sz="1400" dirty="0" smtClean="0">
              <a:solidFill>
                <a:srgbClr val="333333"/>
              </a:solidFill>
              <a:latin typeface="Arial" panose="020B0604020202020204" pitchFamily="34" charset="0"/>
            </a:endParaRPr>
          </a:p>
          <a:p>
            <a:r>
              <a:rPr lang="en-US" sz="1400" dirty="0" smtClean="0">
                <a:solidFill>
                  <a:srgbClr val="333333"/>
                </a:solidFill>
                <a:latin typeface="Arial" panose="020B0604020202020204" pitchFamily="34" charset="0"/>
              </a:rPr>
              <a:t>RSRP </a:t>
            </a:r>
            <a:r>
              <a:rPr lang="en-US" sz="1400" dirty="0">
                <a:solidFill>
                  <a:srgbClr val="333333"/>
                </a:solidFill>
                <a:latin typeface="Arial" panose="020B0604020202020204" pitchFamily="34" charset="0"/>
              </a:rPr>
              <a:t>= -75.13 </a:t>
            </a:r>
            <a:r>
              <a:rPr lang="en-US" sz="1400" dirty="0" err="1">
                <a:solidFill>
                  <a:srgbClr val="333333"/>
                </a:solidFill>
                <a:latin typeface="Arial" panose="020B0604020202020204" pitchFamily="34" charset="0"/>
              </a:rPr>
              <a:t>dBm</a:t>
            </a:r>
            <a:endParaRPr lang="en-US" sz="1400" dirty="0">
              <a:solidFill>
                <a:srgbClr val="333333"/>
              </a:solidFill>
              <a:latin typeface="Arial" panose="020B0604020202020204" pitchFamily="34" charset="0"/>
            </a:endParaRPr>
          </a:p>
          <a:p>
            <a:r>
              <a:rPr lang="en-US" sz="1400" dirty="0" smtClean="0">
                <a:solidFill>
                  <a:srgbClr val="333333"/>
                </a:solidFill>
                <a:latin typeface="Arial" panose="020B0604020202020204" pitchFamily="34" charset="0"/>
              </a:rPr>
              <a:t>RSRQ </a:t>
            </a:r>
            <a:r>
              <a:rPr lang="en-US" sz="1400" dirty="0">
                <a:solidFill>
                  <a:srgbClr val="333333"/>
                </a:solidFill>
                <a:latin typeface="Arial" panose="020B0604020202020204" pitchFamily="34" charset="0"/>
              </a:rPr>
              <a:t>= # of RB in BW * (</a:t>
            </a:r>
            <a:r>
              <a:rPr lang="en-US" sz="1400" dirty="0" smtClean="0">
                <a:solidFill>
                  <a:srgbClr val="333333"/>
                </a:solidFill>
                <a:latin typeface="Arial" panose="020B0604020202020204" pitchFamily="34" charset="0"/>
              </a:rPr>
              <a:t>RSRP/RSSI)</a:t>
            </a:r>
          </a:p>
          <a:p>
            <a:endParaRPr lang="en-US" sz="1400" dirty="0">
              <a:solidFill>
                <a:srgbClr val="333333"/>
              </a:solidFill>
              <a:latin typeface="Arial" panose="020B0604020202020204" pitchFamily="34" charset="0"/>
            </a:endParaRPr>
          </a:p>
          <a:p>
            <a:r>
              <a:rPr lang="en-US" sz="1400" dirty="0" smtClean="0">
                <a:solidFill>
                  <a:srgbClr val="333333"/>
                </a:solidFill>
                <a:latin typeface="Arial" panose="020B0604020202020204" pitchFamily="34" charset="0"/>
              </a:rPr>
              <a:t>10 </a:t>
            </a:r>
            <a:r>
              <a:rPr lang="en-US" sz="1400" dirty="0" err="1">
                <a:solidFill>
                  <a:srgbClr val="333333"/>
                </a:solidFill>
                <a:latin typeface="Arial" panose="020B0604020202020204" pitchFamily="34" charset="0"/>
              </a:rPr>
              <a:t>Mhz</a:t>
            </a:r>
            <a:r>
              <a:rPr lang="en-US" sz="1400" dirty="0">
                <a:solidFill>
                  <a:srgbClr val="333333"/>
                </a:solidFill>
                <a:latin typeface="Arial" panose="020B0604020202020204" pitchFamily="34" charset="0"/>
              </a:rPr>
              <a:t> BW</a:t>
            </a:r>
            <a:r>
              <a:rPr lang="en-US" sz="1400" dirty="0" smtClean="0">
                <a:solidFill>
                  <a:srgbClr val="333333"/>
                </a:solidFill>
                <a:latin typeface="Arial" panose="020B0604020202020204" pitchFamily="34" charset="0"/>
              </a:rPr>
              <a:t>: 50 RB</a:t>
            </a:r>
          </a:p>
          <a:p>
            <a:r>
              <a:rPr lang="en-US" sz="1400" dirty="0">
                <a:solidFill>
                  <a:srgbClr val="333333"/>
                </a:solidFill>
                <a:latin typeface="Arial" panose="020B0604020202020204" pitchFamily="34" charset="0"/>
              </a:rPr>
              <a:t/>
            </a:r>
            <a:br>
              <a:rPr lang="en-US" sz="1400" dirty="0">
                <a:solidFill>
                  <a:srgbClr val="333333"/>
                </a:solidFill>
                <a:latin typeface="Arial" panose="020B0604020202020204" pitchFamily="34" charset="0"/>
              </a:rPr>
            </a:br>
            <a:r>
              <a:rPr lang="en-US" sz="1400" dirty="0">
                <a:solidFill>
                  <a:srgbClr val="333333"/>
                </a:solidFill>
                <a:latin typeface="Arial" panose="020B0604020202020204" pitchFamily="34" charset="0"/>
              </a:rPr>
              <a:t>RSRQ = 10*log(50) + (-75.13+45) = 17 dB + (-30.13) = 13dB</a:t>
            </a:r>
          </a:p>
          <a:p>
            <a:r>
              <a:rPr lang="en-US" dirty="0"/>
              <a:t/>
            </a:r>
            <a:br>
              <a:rPr lang="en-US" dirty="0"/>
            </a:br>
            <a:endParaRPr lang="en-US" dirty="0"/>
          </a:p>
        </p:txBody>
      </p:sp>
    </p:spTree>
    <p:extLst>
      <p:ext uri="{BB962C8B-B14F-4D97-AF65-F5344CB8AC3E}">
        <p14:creationId xmlns:p14="http://schemas.microsoft.com/office/powerpoint/2010/main" val="25473355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Types of Traffic in RB</a:t>
            </a:r>
            <a:endParaRPr lang="fa-IR" b="1" dirty="0">
              <a:solidFill>
                <a:srgbClr val="FF0000"/>
              </a:solidFill>
            </a:endParaRPr>
          </a:p>
        </p:txBody>
      </p:sp>
      <p:pic>
        <p:nvPicPr>
          <p:cNvPr id="4098" name="Picture 2"/>
          <p:cNvPicPr>
            <a:picLocks noGrp="1" noChangeAspect="1" noChangeArrowheads="1"/>
          </p:cNvPicPr>
          <p:nvPr>
            <p:ph idx="1"/>
          </p:nvPr>
        </p:nvPicPr>
        <p:blipFill>
          <a:blip r:embed="rId2"/>
          <a:srcRect/>
          <a:stretch>
            <a:fillRect/>
          </a:stretch>
        </p:blipFill>
        <p:spPr bwMode="auto">
          <a:xfrm>
            <a:off x="1595809" y="2201310"/>
            <a:ext cx="5952381" cy="3857143"/>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82</a:t>
            </a:fld>
            <a:endParaRPr lang="en-US"/>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8596" y="714356"/>
            <a:ext cx="8186766" cy="846980"/>
          </a:xfrm>
        </p:spPr>
        <p:txBody>
          <a:bodyPr>
            <a:normAutofit/>
          </a:bodyPr>
          <a:lstStyle/>
          <a:p>
            <a:pPr algn="ctr"/>
            <a:r>
              <a:rPr lang="en-US" sz="3600" b="1" i="1" dirty="0" smtClean="0">
                <a:solidFill>
                  <a:srgbClr val="FF0000"/>
                </a:solidFill>
              </a:rPr>
              <a:t>Downlink Channel mapping Examples</a:t>
            </a:r>
            <a:endParaRPr lang="fa-IR" sz="3600" b="1" dirty="0">
              <a:solidFill>
                <a:srgbClr val="FF0000"/>
              </a:solidFill>
            </a:endParaRPr>
          </a:p>
        </p:txBody>
      </p:sp>
      <p:pic>
        <p:nvPicPr>
          <p:cNvPr id="5122" name="Picture 2"/>
          <p:cNvPicPr>
            <a:picLocks noGrp="1" noChangeAspect="1" noChangeArrowheads="1"/>
          </p:cNvPicPr>
          <p:nvPr>
            <p:ph idx="1"/>
          </p:nvPr>
        </p:nvPicPr>
        <p:blipFill>
          <a:blip r:embed="rId2"/>
          <a:srcRect/>
          <a:stretch>
            <a:fillRect/>
          </a:stretch>
        </p:blipFill>
        <p:spPr bwMode="auto">
          <a:xfrm>
            <a:off x="785786" y="1643050"/>
            <a:ext cx="7215238" cy="4535939"/>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83</a:t>
            </a:fld>
            <a:endParaRPr lang="en-US"/>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85794"/>
            <a:ext cx="8229600" cy="632666"/>
          </a:xfrm>
        </p:spPr>
        <p:txBody>
          <a:bodyPr>
            <a:normAutofit/>
          </a:bodyPr>
          <a:lstStyle/>
          <a:p>
            <a:pPr algn="ctr"/>
            <a:r>
              <a:rPr lang="en-US" sz="3600" b="1" i="1" dirty="0" smtClean="0">
                <a:solidFill>
                  <a:srgbClr val="FF0000"/>
                </a:solidFill>
              </a:rPr>
              <a:t>Uplink Channel mapping Examples</a:t>
            </a:r>
            <a:endParaRPr lang="fa-IR" sz="3600" b="1" dirty="0">
              <a:solidFill>
                <a:srgbClr val="FF0000"/>
              </a:solidFill>
            </a:endParaRPr>
          </a:p>
        </p:txBody>
      </p:sp>
      <p:pic>
        <p:nvPicPr>
          <p:cNvPr id="6146" name="Picture 2"/>
          <p:cNvPicPr>
            <a:picLocks noGrp="1" noChangeAspect="1" noChangeArrowheads="1"/>
          </p:cNvPicPr>
          <p:nvPr>
            <p:ph idx="1"/>
          </p:nvPr>
        </p:nvPicPr>
        <p:blipFill>
          <a:blip r:embed="rId2"/>
          <a:srcRect/>
          <a:stretch>
            <a:fillRect/>
          </a:stretch>
        </p:blipFill>
        <p:spPr bwMode="auto">
          <a:xfrm>
            <a:off x="928662" y="1492385"/>
            <a:ext cx="7510124" cy="4722697"/>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84</a:t>
            </a:fld>
            <a:endParaRPr 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30352" y="2709486"/>
            <a:ext cx="7772400" cy="1362456"/>
          </a:xfrm>
        </p:spPr>
        <p:txBody>
          <a:bodyPr/>
          <a:lstStyle/>
          <a:p>
            <a:pPr algn="ctr"/>
            <a:r>
              <a:rPr smtClean="0"/>
              <a:t>MIMO, Beamforming and Transmit Diversity</a:t>
            </a:r>
            <a:endParaRPr lang="fa-IR" dirty="0"/>
          </a:p>
        </p:txBody>
      </p:sp>
      <p:sp>
        <p:nvSpPr>
          <p:cNvPr id="3" name="Footer Placeholder 2"/>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85</a:t>
            </a:fld>
            <a:endParaRPr 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714356"/>
            <a:ext cx="8229600" cy="775542"/>
          </a:xfrm>
        </p:spPr>
        <p:txBody>
          <a:bodyPr>
            <a:normAutofit fontScale="90000"/>
          </a:bodyPr>
          <a:lstStyle/>
          <a:p>
            <a:pPr algn="ctr"/>
            <a:r>
              <a:rPr lang="en-US" b="1" dirty="0" smtClean="0">
                <a:solidFill>
                  <a:srgbClr val="FF0000"/>
                </a:solidFill>
              </a:rPr>
              <a:t>Why MIMO?</a:t>
            </a:r>
            <a:endParaRPr lang="fa-IR" b="1" dirty="0">
              <a:solidFill>
                <a:srgbClr val="FF0000"/>
              </a:solidFill>
            </a:endParaRPr>
          </a:p>
        </p:txBody>
      </p:sp>
      <p:sp>
        <p:nvSpPr>
          <p:cNvPr id="5" name="Content Placeholder 4"/>
          <p:cNvSpPr>
            <a:spLocks noGrp="1"/>
          </p:cNvSpPr>
          <p:nvPr>
            <p:ph idx="1"/>
          </p:nvPr>
        </p:nvSpPr>
        <p:spPr>
          <a:xfrm>
            <a:off x="285720" y="1500174"/>
            <a:ext cx="8229600" cy="4038608"/>
          </a:xfrm>
        </p:spPr>
        <p:txBody>
          <a:bodyPr/>
          <a:lstStyle/>
          <a:p>
            <a:r>
              <a:rPr lang="en-US" dirty="0" smtClean="0"/>
              <a:t>Improve capacity(Spectral Efficiency) </a:t>
            </a:r>
          </a:p>
          <a:p>
            <a:r>
              <a:rPr lang="en-US" dirty="0" smtClean="0"/>
              <a:t>Extended Coverage </a:t>
            </a:r>
          </a:p>
          <a:p>
            <a:r>
              <a:rPr lang="en-US" dirty="0" smtClean="0"/>
              <a:t>No allocation of extra spectrum </a:t>
            </a:r>
          </a:p>
          <a:p>
            <a:r>
              <a:rPr lang="en-US" dirty="0" smtClean="0"/>
              <a:t>High peak data rates </a:t>
            </a:r>
            <a:endParaRPr lang="fa-IR" dirty="0" smtClean="0"/>
          </a:p>
        </p:txBody>
      </p:sp>
      <p:pic>
        <p:nvPicPr>
          <p:cNvPr id="7171" name="Picture 3"/>
          <p:cNvPicPr>
            <a:picLocks noChangeAspect="1" noChangeArrowheads="1"/>
          </p:cNvPicPr>
          <p:nvPr/>
        </p:nvPicPr>
        <p:blipFill>
          <a:blip r:embed="rId2"/>
          <a:srcRect/>
          <a:stretch>
            <a:fillRect/>
          </a:stretch>
        </p:blipFill>
        <p:spPr bwMode="auto">
          <a:xfrm>
            <a:off x="4857752" y="2928934"/>
            <a:ext cx="3786214" cy="3585176"/>
          </a:xfrm>
          <a:prstGeom prst="rect">
            <a:avLst/>
          </a:prstGeom>
          <a:noFill/>
          <a:ln w="9525">
            <a:noFill/>
            <a:miter lim="800000"/>
            <a:headEnd/>
            <a:tailEnd/>
          </a:ln>
          <a:effectLst/>
        </p:spPr>
      </p:pic>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86</a:t>
            </a:fld>
            <a:endParaRPr 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71546"/>
            <a:ext cx="8229600" cy="775542"/>
          </a:xfrm>
        </p:spPr>
        <p:txBody>
          <a:bodyPr>
            <a:normAutofit fontScale="90000"/>
          </a:bodyPr>
          <a:lstStyle/>
          <a:p>
            <a:pPr algn="ctr"/>
            <a:r>
              <a:rPr lang="fa-IR" b="1" dirty="0" smtClean="0">
                <a:solidFill>
                  <a:srgbClr val="FF0000"/>
                </a:solidFill>
              </a:rPr>
              <a:t/>
            </a:r>
            <a:br>
              <a:rPr lang="fa-IR" b="1" dirty="0" smtClean="0">
                <a:solidFill>
                  <a:srgbClr val="FF0000"/>
                </a:solidFill>
              </a:rPr>
            </a:br>
            <a:r>
              <a:rPr lang="en-US" b="1" dirty="0" err="1" smtClean="0">
                <a:solidFill>
                  <a:srgbClr val="FF0000"/>
                </a:solidFill>
              </a:rPr>
              <a:t>Beamforming</a:t>
            </a:r>
            <a:endParaRPr lang="fa-IR" b="1" dirty="0">
              <a:solidFill>
                <a:srgbClr val="FF0000"/>
              </a:solidFill>
            </a:endParaRPr>
          </a:p>
        </p:txBody>
      </p:sp>
      <p:pic>
        <p:nvPicPr>
          <p:cNvPr id="8194" name="Picture 2"/>
          <p:cNvPicPr>
            <a:picLocks noGrp="1" noChangeAspect="1" noChangeArrowheads="1"/>
          </p:cNvPicPr>
          <p:nvPr>
            <p:ph idx="1"/>
          </p:nvPr>
        </p:nvPicPr>
        <p:blipFill>
          <a:blip r:embed="rId2"/>
          <a:srcRect/>
          <a:stretch>
            <a:fillRect/>
          </a:stretch>
        </p:blipFill>
        <p:spPr bwMode="auto">
          <a:xfrm>
            <a:off x="491484" y="1935163"/>
            <a:ext cx="8161032" cy="4389437"/>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87</a:t>
            </a:fld>
            <a:endParaRPr lang="en-US"/>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a:blip r:embed="rId2"/>
          <a:stretch>
            <a:fillRect/>
          </a:stretch>
        </p:blipFill>
        <p:spPr>
          <a:xfrm>
            <a:off x="1285852" y="1857364"/>
            <a:ext cx="6790476" cy="1304762"/>
          </a:xfrm>
          <a:prstGeom prst="rect">
            <a:avLst/>
          </a:prstGeom>
        </p:spPr>
      </p:pic>
      <p:pic>
        <p:nvPicPr>
          <p:cNvPr id="7" name="Picture 6"/>
          <p:cNvPicPr>
            <a:picLocks noChangeAspect="1"/>
          </p:cNvPicPr>
          <p:nvPr/>
        </p:nvPicPr>
        <p:blipFill>
          <a:blip r:embed="rId3"/>
          <a:stretch>
            <a:fillRect/>
          </a:stretch>
        </p:blipFill>
        <p:spPr>
          <a:xfrm>
            <a:off x="3857620" y="3357562"/>
            <a:ext cx="4728743" cy="2803708"/>
          </a:xfrm>
          <a:prstGeom prst="rect">
            <a:avLst/>
          </a:prstGeom>
        </p:spPr>
      </p:pic>
      <p:sp>
        <p:nvSpPr>
          <p:cNvPr id="5" name="Footer Placeholder 4"/>
          <p:cNvSpPr>
            <a:spLocks noGrp="1"/>
          </p:cNvSpPr>
          <p:nvPr>
            <p:ph type="ftr" sz="quarter" idx="11"/>
          </p:nvPr>
        </p:nvSpPr>
        <p:spPr/>
        <p:txBody>
          <a:bodyPr/>
          <a:lstStyle/>
          <a:p>
            <a:r>
              <a:rPr lang="en-US" smtClean="0"/>
              <a:t>Mohammad Rasoul Tanhatalab (m_r_tanha@yahoo.com)</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88</a:t>
            </a:fld>
            <a:endParaRPr lang="en-US"/>
          </a:p>
        </p:txBody>
      </p:sp>
    </p:spTree>
    <p:extLst>
      <p:ext uri="{BB962C8B-B14F-4D97-AF65-F5344CB8AC3E}">
        <p14:creationId xmlns:p14="http://schemas.microsoft.com/office/powerpoint/2010/main" val="371634745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57200" y="1000116"/>
            <a:ext cx="8229600" cy="1143000"/>
          </a:xfrm>
        </p:spPr>
        <p:txBody>
          <a:bodyPr>
            <a:normAutofit fontScale="90000"/>
          </a:bodyPr>
          <a:lstStyle/>
          <a:p>
            <a:pPr algn="ctr"/>
            <a:r>
              <a:rPr lang="en-US" b="1" dirty="0" smtClean="0">
                <a:solidFill>
                  <a:srgbClr val="FF0000"/>
                </a:solidFill>
              </a:rPr>
              <a:t>The use of multiple antennas relies on two different principles</a:t>
            </a:r>
            <a:endParaRPr lang="fa-IR" b="1" dirty="0">
              <a:solidFill>
                <a:srgbClr val="FF0000"/>
              </a:solidFill>
            </a:endParaRPr>
          </a:p>
        </p:txBody>
      </p:sp>
      <p:sp>
        <p:nvSpPr>
          <p:cNvPr id="5" name="Content Placeholder 4"/>
          <p:cNvSpPr>
            <a:spLocks noGrp="1"/>
          </p:cNvSpPr>
          <p:nvPr>
            <p:ph idx="1"/>
          </p:nvPr>
        </p:nvSpPr>
        <p:spPr>
          <a:xfrm>
            <a:off x="357158" y="2500306"/>
            <a:ext cx="8329642" cy="3824294"/>
          </a:xfrm>
        </p:spPr>
        <p:txBody>
          <a:bodyPr>
            <a:normAutofit/>
          </a:bodyPr>
          <a:lstStyle/>
          <a:p>
            <a:r>
              <a:rPr lang="en-US" dirty="0" smtClean="0"/>
              <a:t>Improving the SNR (Signal to Noise Ratio)</a:t>
            </a:r>
          </a:p>
          <a:p>
            <a:r>
              <a:rPr lang="en-US" dirty="0" smtClean="0"/>
              <a:t>Sharing the SNR</a:t>
            </a:r>
          </a:p>
          <a:p>
            <a:endParaRPr lang="en-US" dirty="0" smtClean="0"/>
          </a:p>
          <a:p>
            <a:r>
              <a:rPr lang="en-US" dirty="0" smtClean="0"/>
              <a:t>In that case, it is better to share the SNR (or energy) between different dimensions (layers). This is achieved by spatial multiplexing, where several data streams (layers) are transmitted on the same physical radio resources (simultaneously)</a:t>
            </a:r>
            <a:endParaRPr lang="fa-IR" dirty="0"/>
          </a:p>
        </p:txBody>
      </p:sp>
      <p:sp>
        <p:nvSpPr>
          <p:cNvPr id="6" name="Footer Placeholder 5"/>
          <p:cNvSpPr>
            <a:spLocks noGrp="1"/>
          </p:cNvSpPr>
          <p:nvPr>
            <p:ph type="ftr" sz="quarter" idx="11"/>
          </p:nvPr>
        </p:nvSpPr>
        <p:spPr/>
        <p:txBody>
          <a:bodyPr/>
          <a:lstStyle/>
          <a:p>
            <a:r>
              <a:rPr lang="en-US" smtClean="0"/>
              <a:t>Mohammad Rasoul Tanhatalab (m_r_tanha@yahoo.com)</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89</a:t>
            </a:fld>
            <a:endParaRPr 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533400"/>
            <a:ext cx="8229600" cy="609600"/>
          </a:xfrm>
        </p:spPr>
        <p:txBody>
          <a:bodyPr>
            <a:normAutofit/>
          </a:bodyPr>
          <a:lstStyle/>
          <a:p>
            <a:pPr algn="ctr"/>
            <a:r>
              <a:rPr lang="en-US" sz="3600" dirty="0" smtClean="0">
                <a:solidFill>
                  <a:srgbClr val="FF0000"/>
                </a:solidFill>
              </a:rPr>
              <a:t>The key features of LTE</a:t>
            </a:r>
            <a:endParaRPr lang="en-US" sz="3600" dirty="0">
              <a:solidFill>
                <a:srgbClr val="FF0000"/>
              </a:solidFill>
            </a:endParaRPr>
          </a:p>
        </p:txBody>
      </p:sp>
      <p:sp>
        <p:nvSpPr>
          <p:cNvPr id="3" name="Content Placeholder 2"/>
          <p:cNvSpPr>
            <a:spLocks noGrp="1"/>
          </p:cNvSpPr>
          <p:nvPr>
            <p:ph idx="1"/>
          </p:nvPr>
        </p:nvSpPr>
        <p:spPr>
          <a:xfrm>
            <a:off x="228600" y="1066800"/>
            <a:ext cx="8382000" cy="3810000"/>
          </a:xfrm>
          <a:ln>
            <a:noFill/>
          </a:ln>
        </p:spPr>
        <p:txBody>
          <a:bodyPr>
            <a:noAutofit/>
          </a:bodyPr>
          <a:lstStyle/>
          <a:p>
            <a:pPr marL="514350" lvl="0" indent="-514350" algn="just">
              <a:buFont typeface="+mj-lt"/>
              <a:buAutoNum type="arabicPeriod"/>
            </a:pPr>
            <a:r>
              <a:rPr lang="en-US" sz="1400" dirty="0" smtClean="0"/>
              <a:t>Peak download rates up to 300 Mbit/s and upload rates up to 75 Mbit/s</a:t>
            </a:r>
          </a:p>
          <a:p>
            <a:pPr marL="514350" lvl="0" indent="-514350" algn="just">
              <a:buFont typeface="+mj-lt"/>
              <a:buAutoNum type="arabicPeriod"/>
            </a:pPr>
            <a:r>
              <a:rPr lang="en-US" sz="1400" dirty="0" smtClean="0"/>
              <a:t>Low data transfer </a:t>
            </a:r>
            <a:r>
              <a:rPr lang="en-US" sz="1400" b="1" dirty="0" smtClean="0"/>
              <a:t>latencies</a:t>
            </a:r>
            <a:r>
              <a:rPr lang="en-US" sz="1400" dirty="0" smtClean="0"/>
              <a:t> (U-Plane and C-Plane) lower latencies for handover and connection setup.</a:t>
            </a:r>
          </a:p>
          <a:p>
            <a:pPr marL="514350" lvl="0" indent="-514350" algn="just">
              <a:buFont typeface="+mj-lt"/>
              <a:buAutoNum type="arabicPeriod"/>
            </a:pPr>
            <a:r>
              <a:rPr lang="en-US" sz="1400" dirty="0" smtClean="0"/>
              <a:t>Improved support for </a:t>
            </a:r>
            <a:r>
              <a:rPr lang="en-US" sz="1400" b="1" dirty="0" smtClean="0"/>
              <a:t>mobility</a:t>
            </a:r>
            <a:r>
              <a:rPr lang="en-US" sz="1400" dirty="0" smtClean="0"/>
              <a:t>, exemplified by support for terminals moving at up to 350 km/h or 500 km/h depending on the frequency band.</a:t>
            </a:r>
          </a:p>
          <a:p>
            <a:pPr marL="514350" lvl="0" indent="-514350" algn="just">
              <a:buFont typeface="+mj-lt"/>
              <a:buAutoNum type="arabicPeriod"/>
            </a:pPr>
            <a:r>
              <a:rPr lang="en-US" sz="1400" b="1" dirty="0" smtClean="0"/>
              <a:t>OFDMA</a:t>
            </a:r>
            <a:r>
              <a:rPr lang="en-US" sz="1400" dirty="0" smtClean="0"/>
              <a:t> for the downlink, </a:t>
            </a:r>
            <a:r>
              <a:rPr lang="en-US" sz="1400" b="1" dirty="0" smtClean="0"/>
              <a:t>SC-FDMA</a:t>
            </a:r>
            <a:r>
              <a:rPr lang="en-US" sz="1400" dirty="0" smtClean="0"/>
              <a:t> for the uplink to conserve power</a:t>
            </a:r>
          </a:p>
          <a:p>
            <a:pPr marL="514350" lvl="0" indent="-514350" algn="just">
              <a:buFont typeface="+mj-lt"/>
              <a:buAutoNum type="arabicPeriod"/>
            </a:pPr>
            <a:r>
              <a:rPr lang="en-US" sz="1400" dirty="0" smtClean="0"/>
              <a:t>Support for both </a:t>
            </a:r>
            <a:r>
              <a:rPr lang="en-US" sz="1400" b="1" dirty="0" smtClean="0"/>
              <a:t>FDD and TDD</a:t>
            </a:r>
            <a:r>
              <a:rPr lang="en-US" sz="1400" dirty="0" smtClean="0"/>
              <a:t> communication systems</a:t>
            </a:r>
          </a:p>
          <a:p>
            <a:pPr marL="514350" lvl="0" indent="-514350" algn="just">
              <a:buFont typeface="+mj-lt"/>
              <a:buAutoNum type="arabicPeriod"/>
            </a:pPr>
            <a:r>
              <a:rPr lang="en-US" sz="1400" dirty="0" smtClean="0"/>
              <a:t>Support for all </a:t>
            </a:r>
            <a:r>
              <a:rPr lang="en-US" sz="1400" b="1" dirty="0" smtClean="0"/>
              <a:t>frequency bands</a:t>
            </a:r>
            <a:r>
              <a:rPr lang="en-US" sz="1400" dirty="0" smtClean="0"/>
              <a:t> currently used by IMT systems by ITU-R.</a:t>
            </a:r>
          </a:p>
          <a:p>
            <a:pPr marL="514350" lvl="0" indent="-514350" algn="just">
              <a:buFont typeface="+mj-lt"/>
              <a:buAutoNum type="arabicPeriod"/>
            </a:pPr>
            <a:r>
              <a:rPr lang="en-US" sz="1400" dirty="0" smtClean="0"/>
              <a:t>Increased </a:t>
            </a:r>
            <a:r>
              <a:rPr lang="en-US" sz="1400" b="1" dirty="0" smtClean="0"/>
              <a:t>spectrum flexibility</a:t>
            </a:r>
            <a:r>
              <a:rPr lang="en-US" sz="1400" dirty="0" smtClean="0"/>
              <a:t>: 1.4 MHz, 3 MHz, 5 MHz, 10 MHz, 15 MHz and 20 MHz wide cells are standardized. </a:t>
            </a:r>
          </a:p>
          <a:p>
            <a:pPr marL="514350" indent="-514350" algn="just">
              <a:buFont typeface="+mj-lt"/>
              <a:buAutoNum type="arabicPeriod"/>
            </a:pPr>
            <a:r>
              <a:rPr lang="en-US" sz="1400" dirty="0"/>
              <a:t>Higher </a:t>
            </a:r>
            <a:r>
              <a:rPr lang="en-US" sz="1400" b="1" dirty="0"/>
              <a:t>spectral </a:t>
            </a:r>
            <a:r>
              <a:rPr lang="en-US" sz="1400" b="1" dirty="0" smtClean="0"/>
              <a:t>efficiency</a:t>
            </a:r>
            <a:r>
              <a:rPr lang="en-US" sz="1400" dirty="0"/>
              <a:t>.</a:t>
            </a:r>
            <a:endParaRPr lang="en-US" sz="1400" dirty="0" smtClean="0"/>
          </a:p>
          <a:p>
            <a:pPr marL="514350" lvl="0" indent="-514350" algn="just">
              <a:buFont typeface="+mj-lt"/>
              <a:buAutoNum type="arabicPeriod"/>
            </a:pPr>
            <a:r>
              <a:rPr lang="en-US" sz="1400" dirty="0" smtClean="0"/>
              <a:t>Support for </a:t>
            </a:r>
            <a:r>
              <a:rPr lang="en-US" sz="1400" b="1" dirty="0" smtClean="0"/>
              <a:t>cell sizes </a:t>
            </a:r>
            <a:r>
              <a:rPr lang="en-US" sz="1400" dirty="0" smtClean="0"/>
              <a:t>from tens of meters radius up to 100 km  radius Macro-cells</a:t>
            </a:r>
          </a:p>
          <a:p>
            <a:pPr marL="514350" lvl="0" indent="-514350" algn="just">
              <a:buFont typeface="+mj-lt"/>
              <a:buAutoNum type="arabicPeriod"/>
            </a:pPr>
            <a:r>
              <a:rPr lang="en-US" sz="1400" dirty="0" smtClean="0"/>
              <a:t>Simplified architecture: The network side of E-UTRAN is composed only of </a:t>
            </a:r>
            <a:r>
              <a:rPr lang="en-US" sz="1400" dirty="0" err="1" smtClean="0"/>
              <a:t>eNodeBs</a:t>
            </a:r>
            <a:endParaRPr lang="en-US" sz="1400" dirty="0" smtClean="0"/>
          </a:p>
          <a:p>
            <a:pPr marL="514350" lvl="0" indent="-514350" algn="just">
              <a:buFont typeface="+mj-lt"/>
              <a:buAutoNum type="arabicPeriod"/>
            </a:pPr>
            <a:r>
              <a:rPr lang="en-US" sz="1400" dirty="0" smtClean="0"/>
              <a:t>Support for </a:t>
            </a:r>
            <a:r>
              <a:rPr lang="en-US" sz="1400" b="1" dirty="0" smtClean="0"/>
              <a:t>inter-operatio</a:t>
            </a:r>
            <a:r>
              <a:rPr lang="en-US" sz="1400" dirty="0" smtClean="0"/>
              <a:t>n and </a:t>
            </a:r>
            <a:r>
              <a:rPr lang="en-US" sz="1400" b="1" dirty="0" smtClean="0"/>
              <a:t>co-existence</a:t>
            </a:r>
            <a:r>
              <a:rPr lang="en-US" sz="1400" dirty="0" smtClean="0"/>
              <a:t> with legacy standards (e.g. GSM/EDGE, UMTS and CDMA2000). Users can start a call or transfer of data in an area using an LTE standard, and, should coverage be unavailable, continue the operation without any action on their part using GSM/GPRS or W-CDMA-based UMTS or even 3GPP2 networks such as CDMA One or CDMA2000)</a:t>
            </a:r>
          </a:p>
          <a:p>
            <a:pPr marL="514350" lvl="0" indent="-514350" algn="just">
              <a:buFont typeface="+mj-lt"/>
              <a:buAutoNum type="arabicPeriod"/>
            </a:pPr>
            <a:r>
              <a:rPr lang="en-US" sz="1400" dirty="0" smtClean="0"/>
              <a:t>Packet switched radio interface.</a:t>
            </a:r>
          </a:p>
          <a:p>
            <a:pPr marL="514350" lvl="0" indent="-514350" algn="just">
              <a:buFont typeface="+mj-lt"/>
              <a:buAutoNum type="arabicPeriod"/>
            </a:pPr>
            <a:r>
              <a:rPr lang="en-US" sz="1400" dirty="0" smtClean="0"/>
              <a:t>Support for MBSFN (Multicast-Broadcast Single Frequency Network). This feature can deliver services such as Mobile TV using the LTE infrastructure, and is a competitor for DVB-H-based TV broadcast.</a:t>
            </a:r>
          </a:p>
          <a:p>
            <a:pPr marL="342900" indent="-342900">
              <a:buFont typeface="+mj-lt"/>
              <a:buAutoNum type="arabicPeriod"/>
            </a:pPr>
            <a:r>
              <a:rPr lang="en-US" sz="1400" dirty="0" smtClean="0"/>
              <a:t>   </a:t>
            </a:r>
            <a:r>
              <a:rPr lang="en-US" sz="1400" b="1" dirty="0" smtClean="0"/>
              <a:t>Capacity</a:t>
            </a:r>
            <a:r>
              <a:rPr lang="en-US" sz="1400" dirty="0" smtClean="0"/>
              <a:t> </a:t>
            </a:r>
            <a:r>
              <a:rPr lang="en-US" sz="1400" dirty="0"/>
              <a:t>– 200 users for </a:t>
            </a:r>
            <a:r>
              <a:rPr lang="en-US" sz="1400" dirty="0" smtClean="0"/>
              <a:t>5MHz</a:t>
            </a:r>
            <a:r>
              <a:rPr lang="en-US" sz="1400" dirty="0"/>
              <a:t> </a:t>
            </a:r>
            <a:r>
              <a:rPr lang="en-US" sz="1400" dirty="0" smtClean="0"/>
              <a:t>(active </a:t>
            </a:r>
            <a:r>
              <a:rPr lang="en-US" sz="1400" dirty="0"/>
              <a:t>state)</a:t>
            </a:r>
          </a:p>
        </p:txBody>
      </p:sp>
      <p:sp>
        <p:nvSpPr>
          <p:cNvPr id="4" name="Footer Placeholder 3"/>
          <p:cNvSpPr>
            <a:spLocks noGrp="1"/>
          </p:cNvSpPr>
          <p:nvPr>
            <p:ph type="ftr" sz="quarter" idx="11"/>
          </p:nvPr>
        </p:nvSpPr>
        <p:spPr>
          <a:xfrm>
            <a:off x="4929190" y="6286520"/>
            <a:ext cx="3352800" cy="365125"/>
          </a:xfrm>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a:t>
            </a:r>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9</a:t>
            </a:fld>
            <a:endParaRPr lang="en-US"/>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solidFill>
                  <a:srgbClr val="FF0000"/>
                </a:solidFill>
              </a:rPr>
              <a:t>Relation Between SNR and Throughput</a:t>
            </a:r>
            <a:endParaRPr lang="fa-IR"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90</a:t>
            </a:fld>
            <a:endParaRPr lang="en-US"/>
          </a:p>
        </p:txBody>
      </p:sp>
      <p:sp>
        <p:nvSpPr>
          <p:cNvPr id="7" name="Content Placeholder 6"/>
          <p:cNvSpPr>
            <a:spLocks noGrp="1"/>
          </p:cNvSpPr>
          <p:nvPr>
            <p:ph idx="1"/>
          </p:nvPr>
        </p:nvSpPr>
        <p:spPr/>
        <p:txBody>
          <a:bodyPr/>
          <a:lstStyle/>
          <a:p>
            <a:endParaRPr lang="fa-IR" dirty="0"/>
          </a:p>
        </p:txBody>
      </p:sp>
      <p:pic>
        <p:nvPicPr>
          <p:cNvPr id="37890" name="Picture 2" descr="C:\Users\vasta\AppData\Local\Temp\SNAGHTMLe7e38f.PNG"/>
          <p:cNvPicPr>
            <a:picLocks noChangeAspect="1" noChangeArrowheads="1"/>
          </p:cNvPicPr>
          <p:nvPr/>
        </p:nvPicPr>
        <p:blipFill>
          <a:blip r:embed="rId2"/>
          <a:srcRect/>
          <a:stretch>
            <a:fillRect/>
          </a:stretch>
        </p:blipFill>
        <p:spPr bwMode="auto">
          <a:xfrm>
            <a:off x="928662" y="1785926"/>
            <a:ext cx="7162800" cy="4410076"/>
          </a:xfrm>
          <a:prstGeom prst="rect">
            <a:avLst/>
          </a:prstGeom>
          <a:noFill/>
        </p:spPr>
      </p:pic>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2656"/>
            <a:ext cx="8229600" cy="1143000"/>
          </a:xfrm>
        </p:spPr>
        <p:txBody>
          <a:bodyPr/>
          <a:lstStyle/>
          <a:p>
            <a:pPr algn="ctr"/>
            <a:r>
              <a:rPr lang="en-US" b="1" dirty="0">
                <a:solidFill>
                  <a:srgbClr val="FF0000"/>
                </a:solidFill>
              </a:rPr>
              <a:t>Physical Channel Processing</a:t>
            </a:r>
          </a:p>
        </p:txBody>
      </p:sp>
      <p:pic>
        <p:nvPicPr>
          <p:cNvPr id="6" name="Content Placeholder 5"/>
          <p:cNvPicPr>
            <a:picLocks noGrp="1" noChangeAspect="1"/>
          </p:cNvPicPr>
          <p:nvPr>
            <p:ph idx="1"/>
          </p:nvPr>
        </p:nvPicPr>
        <p:blipFill>
          <a:blip r:embed="rId2"/>
          <a:stretch>
            <a:fillRect/>
          </a:stretch>
        </p:blipFill>
        <p:spPr>
          <a:xfrm>
            <a:off x="457199" y="1489938"/>
            <a:ext cx="8096327" cy="4387334"/>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91</a:t>
            </a:fld>
            <a:endParaRPr lang="en-US"/>
          </a:p>
        </p:txBody>
      </p:sp>
    </p:spTree>
    <p:extLst>
      <p:ext uri="{BB962C8B-B14F-4D97-AF65-F5344CB8AC3E}">
        <p14:creationId xmlns:p14="http://schemas.microsoft.com/office/powerpoint/2010/main" val="48067289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b="1" dirty="0">
                <a:solidFill>
                  <a:srgbClr val="FF0000"/>
                </a:solidFill>
              </a:rPr>
              <a:t>Physical Channels and Signals for MIMO</a:t>
            </a:r>
          </a:p>
        </p:txBody>
      </p:sp>
      <p:pic>
        <p:nvPicPr>
          <p:cNvPr id="6" name="Content Placeholder 5"/>
          <p:cNvPicPr>
            <a:picLocks noGrp="1" noChangeAspect="1"/>
          </p:cNvPicPr>
          <p:nvPr>
            <p:ph idx="1"/>
          </p:nvPr>
        </p:nvPicPr>
        <p:blipFill>
          <a:blip r:embed="rId2"/>
          <a:stretch>
            <a:fillRect/>
          </a:stretch>
        </p:blipFill>
        <p:spPr>
          <a:xfrm>
            <a:off x="1187624" y="1847088"/>
            <a:ext cx="6827141" cy="2301992"/>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92</a:t>
            </a:fld>
            <a:endParaRPr lang="en-US"/>
          </a:p>
        </p:txBody>
      </p:sp>
      <p:sp>
        <p:nvSpPr>
          <p:cNvPr id="7" name="Rectangle 6"/>
          <p:cNvSpPr/>
          <p:nvPr/>
        </p:nvSpPr>
        <p:spPr>
          <a:xfrm>
            <a:off x="261946" y="4831992"/>
            <a:ext cx="7662854" cy="923330"/>
          </a:xfrm>
          <a:prstGeom prst="rect">
            <a:avLst/>
          </a:prstGeom>
        </p:spPr>
        <p:txBody>
          <a:bodyPr wrap="square">
            <a:spAutoFit/>
          </a:bodyPr>
          <a:lstStyle/>
          <a:p>
            <a:r>
              <a:rPr lang="en-US" dirty="0"/>
              <a:t>■ CQI(Channel Quality Indicator)     : Modulation of Coding Scheme  </a:t>
            </a:r>
          </a:p>
          <a:p>
            <a:r>
              <a:rPr lang="en-US" dirty="0"/>
              <a:t>■ </a:t>
            </a:r>
            <a:r>
              <a:rPr lang="en-US" dirty="0" smtClean="0"/>
              <a:t>RI(Rank Index)     </a:t>
            </a:r>
            <a:r>
              <a:rPr lang="en-US" dirty="0"/>
              <a:t>: Number of transmission layers  </a:t>
            </a:r>
          </a:p>
          <a:p>
            <a:r>
              <a:rPr lang="en-US" dirty="0"/>
              <a:t>■ </a:t>
            </a:r>
            <a:r>
              <a:rPr lang="en-US" dirty="0" smtClean="0"/>
              <a:t>PMI(Pre-coding </a:t>
            </a:r>
            <a:r>
              <a:rPr lang="en-US" dirty="0"/>
              <a:t>Matrix Indicator)      : Preferred coding matrix  </a:t>
            </a:r>
          </a:p>
        </p:txBody>
      </p:sp>
    </p:spTree>
    <p:extLst>
      <p:ext uri="{BB962C8B-B14F-4D97-AF65-F5344CB8AC3E}">
        <p14:creationId xmlns:p14="http://schemas.microsoft.com/office/powerpoint/2010/main" val="267404237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pPr algn="ctr"/>
            <a:r>
              <a:rPr lang="en-US" b="1" dirty="0">
                <a:solidFill>
                  <a:srgbClr val="FF0000"/>
                </a:solidFill>
              </a:rPr>
              <a:t>CQI Mapping</a:t>
            </a:r>
          </a:p>
        </p:txBody>
      </p:sp>
      <p:pic>
        <p:nvPicPr>
          <p:cNvPr id="6" name="Content Placeholder 5"/>
          <p:cNvPicPr>
            <a:picLocks noGrp="1" noChangeAspect="1"/>
          </p:cNvPicPr>
          <p:nvPr>
            <p:ph idx="1"/>
          </p:nvPr>
        </p:nvPicPr>
        <p:blipFill>
          <a:blip r:embed="rId2"/>
          <a:stretch>
            <a:fillRect/>
          </a:stretch>
        </p:blipFill>
        <p:spPr>
          <a:xfrm>
            <a:off x="2035959" y="1403648"/>
            <a:ext cx="5128329" cy="4952702"/>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93</a:t>
            </a:fld>
            <a:endParaRPr lang="en-US"/>
          </a:p>
        </p:txBody>
      </p:sp>
    </p:spTree>
    <p:extLst>
      <p:ext uri="{BB962C8B-B14F-4D97-AF65-F5344CB8AC3E}">
        <p14:creationId xmlns:p14="http://schemas.microsoft.com/office/powerpoint/2010/main" val="410697413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60648"/>
            <a:ext cx="8229600" cy="1143000"/>
          </a:xfrm>
        </p:spPr>
        <p:txBody>
          <a:bodyPr/>
          <a:lstStyle/>
          <a:p>
            <a:pPr algn="ctr"/>
            <a:r>
              <a:rPr lang="en-US" b="1" dirty="0">
                <a:solidFill>
                  <a:srgbClr val="FF0000"/>
                </a:solidFill>
              </a:rPr>
              <a:t>Transmission </a:t>
            </a:r>
            <a:r>
              <a:rPr lang="en-US" b="1" dirty="0" smtClean="0">
                <a:solidFill>
                  <a:srgbClr val="FF0000"/>
                </a:solidFill>
              </a:rPr>
              <a:t>Mode (#1 ~#4)</a:t>
            </a:r>
            <a:endParaRPr lang="en-US" b="1"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2461754" y="1402965"/>
            <a:ext cx="4232681" cy="2477381"/>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94</a:t>
            </a:fld>
            <a:endParaRPr lang="en-US"/>
          </a:p>
        </p:txBody>
      </p:sp>
      <p:pic>
        <p:nvPicPr>
          <p:cNvPr id="7" name="Picture 6"/>
          <p:cNvPicPr>
            <a:picLocks noChangeAspect="1"/>
          </p:cNvPicPr>
          <p:nvPr/>
        </p:nvPicPr>
        <p:blipFill>
          <a:blip r:embed="rId3"/>
          <a:stretch>
            <a:fillRect/>
          </a:stretch>
        </p:blipFill>
        <p:spPr>
          <a:xfrm>
            <a:off x="2478596" y="4001655"/>
            <a:ext cx="4186808" cy="2451681"/>
          </a:xfrm>
          <a:prstGeom prst="rect">
            <a:avLst/>
          </a:prstGeom>
        </p:spPr>
      </p:pic>
    </p:spTree>
    <p:extLst>
      <p:ext uri="{BB962C8B-B14F-4D97-AF65-F5344CB8AC3E}">
        <p14:creationId xmlns:p14="http://schemas.microsoft.com/office/powerpoint/2010/main" val="9553350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4888" y="269776"/>
            <a:ext cx="8229600" cy="1143000"/>
          </a:xfrm>
        </p:spPr>
        <p:txBody>
          <a:bodyPr/>
          <a:lstStyle/>
          <a:p>
            <a:r>
              <a:rPr lang="en-US" b="1" dirty="0">
                <a:solidFill>
                  <a:srgbClr val="FF0000"/>
                </a:solidFill>
              </a:rPr>
              <a:t>Transmission Mode </a:t>
            </a:r>
            <a:r>
              <a:rPr lang="en-US" b="1" dirty="0" smtClean="0">
                <a:solidFill>
                  <a:srgbClr val="FF0000"/>
                </a:solidFill>
              </a:rPr>
              <a:t>(#5 ~#9)</a:t>
            </a:r>
            <a:endParaRPr lang="en-US" dirty="0"/>
          </a:p>
        </p:txBody>
      </p:sp>
      <p:pic>
        <p:nvPicPr>
          <p:cNvPr id="6" name="Content Placeholder 5"/>
          <p:cNvPicPr>
            <a:picLocks noGrp="1" noChangeAspect="1"/>
          </p:cNvPicPr>
          <p:nvPr>
            <p:ph idx="1"/>
          </p:nvPr>
        </p:nvPicPr>
        <p:blipFill>
          <a:blip r:embed="rId2"/>
          <a:stretch>
            <a:fillRect/>
          </a:stretch>
        </p:blipFill>
        <p:spPr>
          <a:xfrm>
            <a:off x="2497384" y="1531361"/>
            <a:ext cx="4144469" cy="2425456"/>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95</a:t>
            </a:fld>
            <a:endParaRPr lang="en-US"/>
          </a:p>
        </p:txBody>
      </p:sp>
      <p:pic>
        <p:nvPicPr>
          <p:cNvPr id="7" name="Picture 6"/>
          <p:cNvPicPr>
            <a:picLocks noChangeAspect="1"/>
          </p:cNvPicPr>
          <p:nvPr/>
        </p:nvPicPr>
        <p:blipFill>
          <a:blip r:embed="rId3"/>
          <a:stretch>
            <a:fillRect/>
          </a:stretch>
        </p:blipFill>
        <p:spPr>
          <a:xfrm>
            <a:off x="2502146" y="4051188"/>
            <a:ext cx="4139707" cy="2449670"/>
          </a:xfrm>
          <a:prstGeom prst="rect">
            <a:avLst/>
          </a:prstGeom>
        </p:spPr>
      </p:pic>
    </p:spTree>
    <p:extLst>
      <p:ext uri="{BB962C8B-B14F-4D97-AF65-F5344CB8AC3E}">
        <p14:creationId xmlns:p14="http://schemas.microsoft.com/office/powerpoint/2010/main" val="20299857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04664"/>
            <a:ext cx="8229600" cy="1143000"/>
          </a:xfrm>
        </p:spPr>
        <p:txBody>
          <a:bodyPr>
            <a:normAutofit fontScale="90000"/>
          </a:bodyPr>
          <a:lstStyle/>
          <a:p>
            <a:pPr algn="ctr"/>
            <a:r>
              <a:rPr lang="en-US" b="1" dirty="0">
                <a:solidFill>
                  <a:srgbClr val="FF0000"/>
                </a:solidFill>
              </a:rPr>
              <a:t>Utilization of </a:t>
            </a:r>
            <a:r>
              <a:rPr lang="en-US" b="1" dirty="0" smtClean="0">
                <a:solidFill>
                  <a:srgbClr val="FF0000"/>
                </a:solidFill>
              </a:rPr>
              <a:t>Transmission Mode</a:t>
            </a:r>
            <a:endParaRPr lang="en-US" b="1" dirty="0">
              <a:solidFill>
                <a:srgbClr val="FF0000"/>
              </a:solidFill>
            </a:endParaRPr>
          </a:p>
        </p:txBody>
      </p:sp>
      <p:pic>
        <p:nvPicPr>
          <p:cNvPr id="6" name="Content Placeholder 5"/>
          <p:cNvPicPr>
            <a:picLocks noGrp="1" noChangeAspect="1"/>
          </p:cNvPicPr>
          <p:nvPr>
            <p:ph idx="1"/>
          </p:nvPr>
        </p:nvPicPr>
        <p:blipFill>
          <a:blip r:embed="rId2"/>
          <a:stretch>
            <a:fillRect/>
          </a:stretch>
        </p:blipFill>
        <p:spPr>
          <a:xfrm>
            <a:off x="472371" y="1719391"/>
            <a:ext cx="8372370" cy="4589929"/>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96</a:t>
            </a:fld>
            <a:endParaRPr lang="en-US"/>
          </a:p>
        </p:txBody>
      </p:sp>
    </p:spTree>
    <p:extLst>
      <p:ext uri="{BB962C8B-B14F-4D97-AF65-F5344CB8AC3E}">
        <p14:creationId xmlns:p14="http://schemas.microsoft.com/office/powerpoint/2010/main" val="249039012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85852" y="609600"/>
            <a:ext cx="6705600" cy="1162050"/>
          </a:xfrm>
        </p:spPr>
        <p:txBody>
          <a:bodyPr/>
          <a:lstStyle/>
          <a:p>
            <a:pPr algn="ctr"/>
            <a:r>
              <a:rPr lang="en-US" sz="4400" b="1" dirty="0" smtClean="0"/>
              <a:t>Multi-antenna Transmission</a:t>
            </a:r>
            <a:endParaRPr lang="en-US" sz="4400" b="1" dirty="0"/>
          </a:p>
        </p:txBody>
      </p:sp>
      <p:sp>
        <p:nvSpPr>
          <p:cNvPr id="6" name="Text Placeholder 5"/>
          <p:cNvSpPr>
            <a:spLocks noGrp="1"/>
          </p:cNvSpPr>
          <p:nvPr>
            <p:ph type="body" idx="2"/>
          </p:nvPr>
        </p:nvSpPr>
        <p:spPr>
          <a:xfrm>
            <a:off x="80962" y="2428868"/>
            <a:ext cx="4419600" cy="1219200"/>
          </a:xfrm>
        </p:spPr>
        <p:txBody>
          <a:bodyPr>
            <a:noAutofit/>
          </a:bodyPr>
          <a:lstStyle/>
          <a:p>
            <a:pPr marL="285750" indent="-285750">
              <a:buFont typeface="Arial" panose="020B0604020202020204" pitchFamily="34" charset="0"/>
              <a:buChar char="•"/>
            </a:pPr>
            <a:r>
              <a:rPr lang="en-US" sz="2000" dirty="0" smtClean="0"/>
              <a:t>One, two, or four antenna ports</a:t>
            </a:r>
          </a:p>
          <a:p>
            <a:pPr marL="285750" indent="-285750">
              <a:buFont typeface="Arial" panose="020B0604020202020204" pitchFamily="34" charset="0"/>
              <a:buChar char="•"/>
            </a:pPr>
            <a:r>
              <a:rPr lang="en-US" sz="2000" dirty="0" smtClean="0"/>
              <a:t>Multi time-frequency grids</a:t>
            </a:r>
          </a:p>
          <a:p>
            <a:pPr marL="285750" indent="-285750">
              <a:buFont typeface="Arial" panose="020B0604020202020204" pitchFamily="34" charset="0"/>
              <a:buChar char="•"/>
            </a:pPr>
            <a:r>
              <a:rPr lang="en-US" sz="2000" dirty="0" smtClean="0"/>
              <a:t>Reference signals for identification</a:t>
            </a:r>
            <a:endParaRPr lang="en-US" sz="2000" dirty="0"/>
          </a:p>
        </p:txBody>
      </p:sp>
      <p:pic>
        <p:nvPicPr>
          <p:cNvPr id="4" name="Content Placeholder 3"/>
          <p:cNvPicPr>
            <a:picLocks noGrp="1" noChangeAspect="1"/>
          </p:cNvPicPr>
          <p:nvPr>
            <p:ph sz="half" idx="1"/>
          </p:nvPr>
        </p:nvPicPr>
        <p:blipFill>
          <a:blip r:embed="rId2"/>
          <a:stretch>
            <a:fillRect/>
          </a:stretch>
        </p:blipFill>
        <p:spPr>
          <a:xfrm>
            <a:off x="4114800" y="3657600"/>
            <a:ext cx="4812890" cy="2514600"/>
          </a:xfrm>
          <a:prstGeom prst="rect">
            <a:avLst/>
          </a:prstGeom>
        </p:spPr>
      </p:pic>
      <p:sp>
        <p:nvSpPr>
          <p:cNvPr id="7" name="Footer Placeholder 6"/>
          <p:cNvSpPr>
            <a:spLocks noGrp="1"/>
          </p:cNvSpPr>
          <p:nvPr>
            <p:ph type="ftr" sz="quarter" idx="11"/>
          </p:nvPr>
        </p:nvSpPr>
        <p:spPr/>
        <p:txBody>
          <a:bodyPr/>
          <a:lstStyle/>
          <a:p>
            <a:r>
              <a:rPr lang="en-US" smtClean="0"/>
              <a:t>Mohammad Rasoul Tanhatalab (m_r_tanha@yahoo.com)</a:t>
            </a:r>
            <a:endParaRPr 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97</a:t>
            </a:fld>
            <a:endParaRPr lang="en-US"/>
          </a:p>
        </p:txBody>
      </p:sp>
    </p:spTree>
    <p:extLst>
      <p:ext uri="{BB962C8B-B14F-4D97-AF65-F5344CB8AC3E}">
        <p14:creationId xmlns:p14="http://schemas.microsoft.com/office/powerpoint/2010/main" val="260877283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457200" y="704088"/>
            <a:ext cx="8229600" cy="1510466"/>
          </a:xfrm>
        </p:spPr>
        <p:txBody>
          <a:bodyPr>
            <a:normAutofit fontScale="90000"/>
          </a:bodyPr>
          <a:lstStyle/>
          <a:p>
            <a:pPr algn="ctr"/>
            <a:r>
              <a:rPr lang="en-US" b="1" dirty="0" smtClean="0"/>
              <a:t>Diversity, MIMO and Beam-forming</a:t>
            </a:r>
            <a:endParaRPr lang="en-US" b="1" dirty="0"/>
          </a:p>
        </p:txBody>
      </p:sp>
      <p:pic>
        <p:nvPicPr>
          <p:cNvPr id="5" name="Content Placeholder 4"/>
          <p:cNvPicPr>
            <a:picLocks noGrp="1" noChangeAspect="1"/>
          </p:cNvPicPr>
          <p:nvPr>
            <p:ph sz="half" idx="1"/>
          </p:nvPr>
        </p:nvPicPr>
        <p:blipFill>
          <a:blip r:embed="rId2"/>
          <a:stretch>
            <a:fillRect/>
          </a:stretch>
        </p:blipFill>
        <p:spPr>
          <a:xfrm>
            <a:off x="152400" y="3157266"/>
            <a:ext cx="4038600" cy="2424396"/>
          </a:xfrm>
          <a:prstGeom prst="rect">
            <a:avLst/>
          </a:prstGeom>
        </p:spPr>
      </p:pic>
      <p:pic>
        <p:nvPicPr>
          <p:cNvPr id="6" name="Picture 5"/>
          <p:cNvPicPr>
            <a:picLocks noChangeAspect="1"/>
          </p:cNvPicPr>
          <p:nvPr/>
        </p:nvPicPr>
        <p:blipFill>
          <a:blip r:embed="rId3"/>
          <a:stretch>
            <a:fillRect/>
          </a:stretch>
        </p:blipFill>
        <p:spPr>
          <a:xfrm>
            <a:off x="4649337" y="3047998"/>
            <a:ext cx="4344264" cy="2533664"/>
          </a:xfrm>
          <a:prstGeom prst="rect">
            <a:avLst/>
          </a:prstGeom>
        </p:spPr>
      </p:pic>
      <p:sp>
        <p:nvSpPr>
          <p:cNvPr id="8" name="Footer Placeholder 7"/>
          <p:cNvSpPr>
            <a:spLocks noGrp="1"/>
          </p:cNvSpPr>
          <p:nvPr>
            <p:ph type="ftr" sz="quarter" idx="11"/>
          </p:nvPr>
        </p:nvSpPr>
        <p:spPr/>
        <p:txBody>
          <a:bodyPr/>
          <a:lstStyle/>
          <a:p>
            <a:r>
              <a:rPr lang="en-US" smtClean="0"/>
              <a:t>Mohammad Rasoul Tanhatalab (m_r_tanha@yahoo.com)</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98</a:t>
            </a:fld>
            <a:endParaRPr lang="en-US"/>
          </a:p>
        </p:txBody>
      </p:sp>
    </p:spTree>
    <p:extLst>
      <p:ext uri="{BB962C8B-B14F-4D97-AF65-F5344CB8AC3E}">
        <p14:creationId xmlns:p14="http://schemas.microsoft.com/office/powerpoint/2010/main" val="251274336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28678"/>
            <a:ext cx="8229600" cy="1143000"/>
          </a:xfrm>
        </p:spPr>
        <p:txBody>
          <a:bodyPr>
            <a:normAutofit fontScale="90000"/>
          </a:bodyPr>
          <a:lstStyle/>
          <a:p>
            <a:pPr algn="ctr"/>
            <a:r>
              <a:rPr lang="en-US" b="1" dirty="0" smtClean="0">
                <a:solidFill>
                  <a:srgbClr val="FF0000"/>
                </a:solidFill>
              </a:rPr>
              <a:t>MBMS (multimedia broadcast multicast services)</a:t>
            </a:r>
            <a:endParaRPr lang="fa-IR" b="1" dirty="0">
              <a:solidFill>
                <a:srgbClr val="FF0000"/>
              </a:solidFill>
            </a:endParaRPr>
          </a:p>
        </p:txBody>
      </p:sp>
      <p:sp>
        <p:nvSpPr>
          <p:cNvPr id="3" name="Content Placeholder 2"/>
          <p:cNvSpPr>
            <a:spLocks noGrp="1"/>
          </p:cNvSpPr>
          <p:nvPr>
            <p:ph idx="1"/>
          </p:nvPr>
        </p:nvSpPr>
        <p:spPr>
          <a:xfrm>
            <a:off x="457200" y="2221232"/>
            <a:ext cx="8258204" cy="3993850"/>
          </a:xfrm>
        </p:spPr>
        <p:txBody>
          <a:bodyPr>
            <a:normAutofit/>
          </a:bodyPr>
          <a:lstStyle/>
          <a:p>
            <a:pPr>
              <a:buNone/>
            </a:pPr>
            <a:r>
              <a:rPr lang="en-US" dirty="0" smtClean="0"/>
              <a:t>MBMS enables broadcast and multicast services over a cellular network. </a:t>
            </a:r>
          </a:p>
          <a:p>
            <a:pPr>
              <a:buNone/>
            </a:pPr>
            <a:r>
              <a:rPr lang="en-US" dirty="0" smtClean="0"/>
              <a:t>This will ensure more efficient delivery of applications such as:</a:t>
            </a:r>
          </a:p>
          <a:p>
            <a:pPr lvl="0"/>
            <a:r>
              <a:rPr lang="en-US" dirty="0" smtClean="0"/>
              <a:t>Mobile TV</a:t>
            </a:r>
          </a:p>
          <a:p>
            <a:pPr lvl="0"/>
            <a:r>
              <a:rPr lang="en-US" dirty="0" smtClean="0"/>
              <a:t>Radio broadcasting</a:t>
            </a:r>
          </a:p>
          <a:p>
            <a:pPr lvl="0"/>
            <a:r>
              <a:rPr lang="en-US" dirty="0" smtClean="0"/>
              <a:t>File delivery</a:t>
            </a:r>
          </a:p>
          <a:p>
            <a:pPr lvl="0"/>
            <a:r>
              <a:rPr lang="en-US" dirty="0" smtClean="0"/>
              <a:t>Emergency alerts.</a:t>
            </a:r>
          </a:p>
          <a:p>
            <a:endParaRPr lang="en-US" b="1" dirty="0" smtClean="0"/>
          </a:p>
          <a:p>
            <a:endParaRPr lang="fa-IR" dirty="0"/>
          </a:p>
        </p:txBody>
      </p:sp>
      <p:sp>
        <p:nvSpPr>
          <p:cNvPr id="4" name="Footer Placeholder 3"/>
          <p:cNvSpPr>
            <a:spLocks noGrp="1"/>
          </p:cNvSpPr>
          <p:nvPr>
            <p:ph type="ftr" sz="quarter" idx="11"/>
          </p:nvPr>
        </p:nvSpPr>
        <p:spPr/>
        <p:txBody>
          <a:bodyPr/>
          <a:lstStyle/>
          <a:p>
            <a:r>
              <a:rPr lang="en-US" smtClean="0"/>
              <a:t>Mohammad Rasoul Tanhatalab (m_r_tanha@yahoo.com)</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99</a:t>
            </a:fld>
            <a:endParaRPr lang="en-US"/>
          </a:p>
        </p:txBody>
      </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Urban">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15291</TotalTime>
  <Words>6264</Words>
  <Application>Microsoft Office PowerPoint</Application>
  <PresentationFormat>On-screen Show (4:3)</PresentationFormat>
  <Paragraphs>983</Paragraphs>
  <Slides>173</Slides>
  <Notes>4</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173</vt:i4>
      </vt:variant>
    </vt:vector>
  </HeadingPairs>
  <TitlesOfParts>
    <vt:vector size="183" baseType="lpstr">
      <vt:lpstr>Arial</vt:lpstr>
      <vt:lpstr>Arial-ItalicMT</vt:lpstr>
      <vt:lpstr>Calibri</vt:lpstr>
      <vt:lpstr>Constantia</vt:lpstr>
      <vt:lpstr>Majalla UI</vt:lpstr>
      <vt:lpstr>Times New Roman</vt:lpstr>
      <vt:lpstr>Traditional Arabic</vt:lpstr>
      <vt:lpstr>Wingdings</vt:lpstr>
      <vt:lpstr>Wingdings 2</vt:lpstr>
      <vt:lpstr>Flow</vt:lpstr>
      <vt:lpstr>Overview and Airinterface of LTE  (Long Term Evolution)</vt:lpstr>
      <vt:lpstr>LTE Architectural Review</vt:lpstr>
      <vt:lpstr>Section 1          Introduction to LTE</vt:lpstr>
      <vt:lpstr>IEEE 802 Standards</vt:lpstr>
      <vt:lpstr>Standardization bodies</vt:lpstr>
      <vt:lpstr>Comparison of technologies in Mobility and Throughput</vt:lpstr>
      <vt:lpstr>Briefly summarizes the history of cellular technologies</vt:lpstr>
      <vt:lpstr>Release of 3GPP Specifications</vt:lpstr>
      <vt:lpstr>The key features of LTE</vt:lpstr>
      <vt:lpstr>Peak data rates DL and UL</vt:lpstr>
      <vt:lpstr>Spectrum Flexibility</vt:lpstr>
      <vt:lpstr>PowerPoint Presentation</vt:lpstr>
      <vt:lpstr>Maximum Throughput based on Bandwidth</vt:lpstr>
      <vt:lpstr>Peak Data Rates</vt:lpstr>
      <vt:lpstr>TDD and FDD</vt:lpstr>
      <vt:lpstr>Latency</vt:lpstr>
      <vt:lpstr>PowerPoint Presentation</vt:lpstr>
      <vt:lpstr>Blended Traffic Revenue and Cost  (Source: Analysis Mason/Cisco Research)</vt:lpstr>
      <vt:lpstr>peak-to-average power ratio (PAPR) </vt:lpstr>
      <vt:lpstr>SC-FDMA Compared to ordinary OFDM</vt:lpstr>
      <vt:lpstr>Comparing LTE, WiMAX, UMB</vt:lpstr>
      <vt:lpstr>LTE UE states</vt:lpstr>
      <vt:lpstr>RRC States</vt:lpstr>
      <vt:lpstr>UE categories</vt:lpstr>
      <vt:lpstr>Sample of devices that might include an LTE chipset</vt:lpstr>
      <vt:lpstr>Section 2   Service Architecture</vt:lpstr>
      <vt:lpstr>Simplified Network Architecture</vt:lpstr>
      <vt:lpstr>Different 3GPP releases</vt:lpstr>
      <vt:lpstr>EPS</vt:lpstr>
      <vt:lpstr> EPS</vt:lpstr>
      <vt:lpstr>All Wireless Generations </vt:lpstr>
      <vt:lpstr>2G, 3G and LTE</vt:lpstr>
      <vt:lpstr>EPS Architecture</vt:lpstr>
      <vt:lpstr>EPC nodes and responsibilities</vt:lpstr>
      <vt:lpstr>eNB Functionality</vt:lpstr>
      <vt:lpstr>Single and Multi Standard in eNB</vt:lpstr>
      <vt:lpstr>eNodeB Configuration</vt:lpstr>
      <vt:lpstr>MME (Mobility Management Entity)</vt:lpstr>
      <vt:lpstr>PowerPoint Presentation</vt:lpstr>
      <vt:lpstr>EPS Functions</vt:lpstr>
      <vt:lpstr>MME and S-GW Pooling</vt:lpstr>
      <vt:lpstr>SON</vt:lpstr>
      <vt:lpstr>SON Process</vt:lpstr>
      <vt:lpstr>EPS bearer</vt:lpstr>
      <vt:lpstr>LTE FDD Frequency Bands</vt:lpstr>
      <vt:lpstr>Section 3  LTE Radio Interface</vt:lpstr>
      <vt:lpstr>Type of Fading</vt:lpstr>
      <vt:lpstr>ISI (Inter-symbol interference)</vt:lpstr>
      <vt:lpstr>PowerPoint Presentation</vt:lpstr>
      <vt:lpstr>Tx &amp; Rx physical layer processing</vt:lpstr>
      <vt:lpstr>CRC (Cyclic-Redundancy Check) Coding</vt:lpstr>
      <vt:lpstr>Forward Error Correction (FEC)</vt:lpstr>
      <vt:lpstr>Adaptive Coding</vt:lpstr>
      <vt:lpstr>Interleaving</vt:lpstr>
      <vt:lpstr>MODULATION</vt:lpstr>
      <vt:lpstr>Adaptive Modulation</vt:lpstr>
      <vt:lpstr>Scheduling</vt:lpstr>
      <vt:lpstr>OFDM</vt:lpstr>
      <vt:lpstr>OFDM and OFDMA</vt:lpstr>
      <vt:lpstr>OFDM Block diagram</vt:lpstr>
      <vt:lpstr>OFDM Blocks</vt:lpstr>
      <vt:lpstr>PowerPoint Presentation</vt:lpstr>
      <vt:lpstr>The number of RBs (nRB) depends on the Channel Bandwidth (BWChannel)</vt:lpstr>
      <vt:lpstr>Kinds of Sub-Carriers</vt:lpstr>
      <vt:lpstr>TDD Sub-carrier</vt:lpstr>
      <vt:lpstr>OFDMA Resource Block</vt:lpstr>
      <vt:lpstr>Resource Element</vt:lpstr>
      <vt:lpstr>SC-FDMA Vs. OFDMA</vt:lpstr>
      <vt:lpstr>SC - FDMA</vt:lpstr>
      <vt:lpstr>Uplink frequency hopping</vt:lpstr>
      <vt:lpstr>Comparison of SC-FDMA and OFDMA</vt:lpstr>
      <vt:lpstr>SC-FDMA Resource Block</vt:lpstr>
      <vt:lpstr>UL Reference Signal</vt:lpstr>
      <vt:lpstr>The active resource elements are used to carry the following traffic types:</vt:lpstr>
      <vt:lpstr>SYNCHRONIZATION SEQUENCES</vt:lpstr>
      <vt:lpstr>PCI (physical cell ID) planning</vt:lpstr>
      <vt:lpstr>PCI Confusion and PCI Collision</vt:lpstr>
      <vt:lpstr>Tracking Area (TA)</vt:lpstr>
      <vt:lpstr>System information split into two parts</vt:lpstr>
      <vt:lpstr>SIB and MIB</vt:lpstr>
      <vt:lpstr>RSRP -  RSSI - RSRQ</vt:lpstr>
      <vt:lpstr>Types of Traffic in RB</vt:lpstr>
      <vt:lpstr>Downlink Channel mapping Examples</vt:lpstr>
      <vt:lpstr>Uplink Channel mapping Examples</vt:lpstr>
      <vt:lpstr>MIMO, Beamforming and Transmit Diversity</vt:lpstr>
      <vt:lpstr>Why MIMO?</vt:lpstr>
      <vt:lpstr> Beamforming</vt:lpstr>
      <vt:lpstr>PowerPoint Presentation</vt:lpstr>
      <vt:lpstr>The use of multiple antennas relies on two different principles</vt:lpstr>
      <vt:lpstr>Relation Between SNR and Throughput</vt:lpstr>
      <vt:lpstr>Physical Channel Processing</vt:lpstr>
      <vt:lpstr>Physical Channels and Signals for MIMO</vt:lpstr>
      <vt:lpstr>CQI Mapping</vt:lpstr>
      <vt:lpstr>Transmission Mode (#1 ~#4)</vt:lpstr>
      <vt:lpstr>Transmission Mode (#5 ~#9)</vt:lpstr>
      <vt:lpstr>Utilization of Transmission Mode</vt:lpstr>
      <vt:lpstr>Multi-antenna Transmission</vt:lpstr>
      <vt:lpstr>Diversity, MIMO and Beam-forming</vt:lpstr>
      <vt:lpstr>MBMS (multimedia broadcast multicast services)</vt:lpstr>
      <vt:lpstr>Section 4  Introduction to LTE Protocols</vt:lpstr>
      <vt:lpstr>LTE Layers</vt:lpstr>
      <vt:lpstr>PowerPoint Presentation</vt:lpstr>
      <vt:lpstr>Control Plane Protocol</vt:lpstr>
      <vt:lpstr>User Plane Protocol</vt:lpstr>
      <vt:lpstr>PDU and SDU in General at  protocol stack</vt:lpstr>
      <vt:lpstr>NAS (The non-access stratum protocol)</vt:lpstr>
      <vt:lpstr>RRC (Radio Resource Control)</vt:lpstr>
      <vt:lpstr>PDCP (Packet Data Convergence Protocol)</vt:lpstr>
      <vt:lpstr>Header compression services</vt:lpstr>
      <vt:lpstr>RLC Modes</vt:lpstr>
      <vt:lpstr>RLC (Radio link Control)</vt:lpstr>
      <vt:lpstr>MAC (Medium Access Control)</vt:lpstr>
      <vt:lpstr>HARQ (Hybrid Automatic Repeat and Request)</vt:lpstr>
      <vt:lpstr>HARQ principle – four multiple HARQ processes</vt:lpstr>
      <vt:lpstr>PowerPoint Presentation</vt:lpstr>
      <vt:lpstr>Data flow through L2 protocol stack</vt:lpstr>
      <vt:lpstr>Downlink Layer 2 Structure</vt:lpstr>
      <vt:lpstr>UP link Layer 2 Structure</vt:lpstr>
      <vt:lpstr>Relation Between Layers and Channels</vt:lpstr>
      <vt:lpstr>Logical Channel</vt:lpstr>
      <vt:lpstr>Transport Channels</vt:lpstr>
      <vt:lpstr>Logical DL Channels</vt:lpstr>
      <vt:lpstr> DL Logical Channels</vt:lpstr>
      <vt:lpstr>DL Transport Channel</vt:lpstr>
      <vt:lpstr>DL Transport Channels</vt:lpstr>
      <vt:lpstr>DL Physical channel</vt:lpstr>
      <vt:lpstr>DL Physical channel</vt:lpstr>
      <vt:lpstr>UL Logical Channels</vt:lpstr>
      <vt:lpstr>UL Logical Channels </vt:lpstr>
      <vt:lpstr>UL Transport channels</vt:lpstr>
      <vt:lpstr>UL Transport channels</vt:lpstr>
      <vt:lpstr>UL Physical channels</vt:lpstr>
      <vt:lpstr>UL Physical channels</vt:lpstr>
      <vt:lpstr>Section 5  LTE Procedures</vt:lpstr>
      <vt:lpstr>RRM (Radio Resource Management)</vt:lpstr>
      <vt:lpstr>Scheduling</vt:lpstr>
      <vt:lpstr>Scheduling, Link Adaptation and Power Control</vt:lpstr>
      <vt:lpstr>The Scheduler controls all radio interface resources, except the following physical signal and channel transmissions</vt:lpstr>
      <vt:lpstr>Scheduling priorities</vt:lpstr>
      <vt:lpstr>POWER CONTROL</vt:lpstr>
      <vt:lpstr>LINK ADAPTATION</vt:lpstr>
      <vt:lpstr>Inter-Cell Interference Coordination (ICIC)</vt:lpstr>
      <vt:lpstr>Load Balancing (LB)</vt:lpstr>
      <vt:lpstr>Handover</vt:lpstr>
      <vt:lpstr>Attach Procedure</vt:lpstr>
      <vt:lpstr>Connection Setup</vt:lpstr>
      <vt:lpstr>Mobility Procedures ( Cell Selection/Reselection )</vt:lpstr>
      <vt:lpstr>Cell Selection (S-Criterion)</vt:lpstr>
      <vt:lpstr>CELL RESELECTION</vt:lpstr>
      <vt:lpstr>Idle Mode Mobility</vt:lpstr>
      <vt:lpstr>Types of HO in LTE</vt:lpstr>
      <vt:lpstr>X2 HANDOVER</vt:lpstr>
      <vt:lpstr>S1 HANDOVER</vt:lpstr>
      <vt:lpstr>LTE to 3G Handover</vt:lpstr>
      <vt:lpstr>CS FALLBACK</vt:lpstr>
      <vt:lpstr>Measurement Report: LTE Events for HO</vt:lpstr>
      <vt:lpstr>QoS (Quality of Service)</vt:lpstr>
      <vt:lpstr>Different definitions of QoS</vt:lpstr>
      <vt:lpstr>3G versus LTE QoS parameters</vt:lpstr>
      <vt:lpstr>Services classification according to their error and delay sensitivity </vt:lpstr>
      <vt:lpstr>LTE and QoS</vt:lpstr>
      <vt:lpstr>Standardized QCI</vt:lpstr>
      <vt:lpstr>QoS handling at the eNB</vt:lpstr>
      <vt:lpstr>Difference between priority mapped from QCI and ARP based priority</vt:lpstr>
      <vt:lpstr>Section 6  Service Provision in LTE</vt:lpstr>
      <vt:lpstr>CSFB (Circuit Switch Fall-Back)</vt:lpstr>
      <vt:lpstr>SV-LTE (Simultaneous Voice and LTE)</vt:lpstr>
      <vt:lpstr>SR-VCC (Single Radio-Voice Call Continuity)</vt:lpstr>
      <vt:lpstr> VoLTE (Voice over LTE)</vt:lpstr>
      <vt:lpstr>IMS (IP Multimedia Subsystem)</vt:lpstr>
      <vt:lpstr>IMS Architecture</vt:lpstr>
      <vt:lpstr>MMTel (Multimedia Telephony)</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Long Term Evolution (LTE) Air Interface</dc:title>
  <dc:creator>Tanhatalab</dc:creator>
  <cp:lastModifiedBy>Hi</cp:lastModifiedBy>
  <cp:revision>566</cp:revision>
  <dcterms:created xsi:type="dcterms:W3CDTF">2006-08-16T00:00:00Z</dcterms:created>
  <dcterms:modified xsi:type="dcterms:W3CDTF">2019-10-15T10:12:56Z</dcterms:modified>
</cp:coreProperties>
</file>